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1" r:id="rId3"/>
    <p:sldId id="312" r:id="rId4"/>
    <p:sldId id="274" r:id="rId5"/>
    <p:sldId id="276" r:id="rId6"/>
    <p:sldId id="324" r:id="rId7"/>
    <p:sldId id="323" r:id="rId8"/>
    <p:sldId id="332" r:id="rId9"/>
    <p:sldId id="333" r:id="rId10"/>
    <p:sldId id="315" r:id="rId11"/>
    <p:sldId id="320" r:id="rId12"/>
    <p:sldId id="322" r:id="rId13"/>
    <p:sldId id="295" r:id="rId14"/>
    <p:sldId id="321" r:id="rId15"/>
    <p:sldId id="335" r:id="rId16"/>
    <p:sldId id="334" r:id="rId17"/>
    <p:sldId id="316" r:id="rId18"/>
    <p:sldId id="317" r:id="rId19"/>
    <p:sldId id="319" r:id="rId20"/>
    <p:sldId id="318" r:id="rId21"/>
    <p:sldId id="310" r:id="rId22"/>
    <p:sldId id="314" r:id="rId23"/>
    <p:sldId id="331" r:id="rId24"/>
    <p:sldId id="278" r:id="rId25"/>
    <p:sldId id="279" r:id="rId26"/>
    <p:sldId id="288" r:id="rId27"/>
    <p:sldId id="336" r:id="rId28"/>
    <p:sldId id="339" r:id="rId29"/>
    <p:sldId id="338" r:id="rId30"/>
    <p:sldId id="337" r:id="rId31"/>
    <p:sldId id="404" r:id="rId32"/>
    <p:sldId id="405" r:id="rId33"/>
  </p:sldIdLst>
  <p:sldSz cx="12192000" cy="6858000"/>
  <p:notesSz cx="6797675" cy="9926638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5" d="100"/>
          <a:sy n="65" d="100"/>
        </p:scale>
        <p:origin x="9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0F0FE4-C9D7-4D97-9F3D-2D727FB1AC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A2B6FF3-C95E-4BCC-B414-64C460CCFD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642508E-9FF3-4DD7-A16B-0A24DCEB6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8DE8B-E85F-4A24-9046-557E70CDA4DC}" type="datetimeFigureOut">
              <a:rPr lang="pt-BR" smtClean="0"/>
              <a:t>21/03/2024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4BAC44E-5034-49DF-AD82-CF71DEAB9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3CA32AE-98F1-454F-A274-89E71B445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920F6-A4D3-4560-A873-9A27175D887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81132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DCF7A3-E982-4C3E-9665-B3D391D4B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7EC20F7-231C-4578-B990-CB14781888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F887278-22CD-4C36-B74B-DD097AD02D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8DE8B-E85F-4A24-9046-557E70CDA4DC}" type="datetimeFigureOut">
              <a:rPr lang="pt-BR" smtClean="0"/>
              <a:t>21/03/2024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DAFF3BA-8E1D-4BBC-A1C6-F1633AD65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C63C4C5-396C-4598-B182-E39F05B70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920F6-A4D3-4560-A873-9A27175D887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5239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2FC34DD-D2D2-447A-AC28-18545A9147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59E6C26-5B65-4F1C-80A2-E9388B0366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84B2F78-7E46-41B3-8AD5-460F87D01C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8DE8B-E85F-4A24-9046-557E70CDA4DC}" type="datetimeFigureOut">
              <a:rPr lang="pt-BR" smtClean="0"/>
              <a:t>21/03/2024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1187369-4280-44A1-A1F5-6EA10593A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16EA543-9469-4442-B16A-8A408B428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920F6-A4D3-4560-A873-9A27175D887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672080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3/21/2024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32460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FC7218-8066-4C4E-A383-59AE7D390E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AA195B8-A089-44FF-8FBF-3785C6FC3B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0679C3B-6751-4E3D-80B7-3E4378E282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8DE8B-E85F-4A24-9046-557E70CDA4DC}" type="datetimeFigureOut">
              <a:rPr lang="pt-BR" smtClean="0"/>
              <a:t>21/03/2024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69E5484-6D45-47D6-A19E-CE7C44879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9DBD30B-A2E6-411E-8341-05037D4D7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920F6-A4D3-4560-A873-9A27175D887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27088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3D1DCE-405F-48A3-9058-DDB3D9271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4749D0F-D2E2-4403-B62D-2287E13644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7F332DD-80CD-46B5-96CF-6D02B6AB6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8DE8B-E85F-4A24-9046-557E70CDA4DC}" type="datetimeFigureOut">
              <a:rPr lang="pt-BR" smtClean="0"/>
              <a:t>21/03/2024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81DE16E-88E7-4F23-AA63-D5312CEDA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0EE1944-6A2B-44CF-BBF1-FAB11C6BF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920F6-A4D3-4560-A873-9A27175D887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84241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D3B16B-BF0E-4A80-B960-E76353607F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CF4DB2C-8423-40EA-B798-5290F64DB3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2F99F2E-6D94-447C-B288-C31696B1BF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2772DC0-FF8E-4014-8FDB-7977967EB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8DE8B-E85F-4A24-9046-557E70CDA4DC}" type="datetimeFigureOut">
              <a:rPr lang="pt-BR" smtClean="0"/>
              <a:t>21/03/2024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692E9A2-318D-491E-8789-4B4A07B55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111C5D8-17D2-4868-9FA0-C294DF6EE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920F6-A4D3-4560-A873-9A27175D887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2415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53DEA5-FAAD-4B6D-8242-F3CC59958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B9E0AE9-FAA5-42B7-AC80-3F3496352C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E84AB102-FDD5-4A46-80A0-8922045BF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064751B3-AC9B-48FB-BC5D-DE6D991AE7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DBB64224-80D6-4BAD-B70F-61B50FC3A6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1DA5F3EE-CD39-4E9D-81EA-5A29C79C2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8DE8B-E85F-4A24-9046-557E70CDA4DC}" type="datetimeFigureOut">
              <a:rPr lang="pt-BR" smtClean="0"/>
              <a:t>21/03/2024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F40D31E4-4789-40CC-A531-E670D285D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0BB37552-58D7-4720-89A1-B07ED66B1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920F6-A4D3-4560-A873-9A27175D887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8514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415C2B-3903-44FB-9F73-0153BD0B7C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B85BFEAD-A863-46F4-B1A0-80692B42A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8DE8B-E85F-4A24-9046-557E70CDA4DC}" type="datetimeFigureOut">
              <a:rPr lang="pt-BR" smtClean="0"/>
              <a:t>21/03/2024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D633A99C-4D92-40C4-937C-91BFF273F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908F3A93-8A6F-4922-8C82-4DE2053FD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920F6-A4D3-4560-A873-9A27175D887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5559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4942A386-2843-4187-ACCF-F12E2ED70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8DE8B-E85F-4A24-9046-557E70CDA4DC}" type="datetimeFigureOut">
              <a:rPr lang="pt-BR" smtClean="0"/>
              <a:t>21/03/2024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E89D4C95-3FB6-4998-B30E-2A250AC80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8FFAB21-EFBB-4A09-9C58-B1349B897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920F6-A4D3-4560-A873-9A27175D887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24224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E04C51-454D-4EEA-841A-7289F2F79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A5F8732-9FB2-4EB8-B903-1EAA8BD524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D84631C-90AC-4E9E-B715-797913BD61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96BA58F-FAE5-4FA5-ACEA-0CD8DEB68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8DE8B-E85F-4A24-9046-557E70CDA4DC}" type="datetimeFigureOut">
              <a:rPr lang="pt-BR" smtClean="0"/>
              <a:t>21/03/2024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CE35FF7-BCC5-40B6-9F03-78DF28E61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C9C52DF-0AC2-430A-9A95-47CE19E3E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920F6-A4D3-4560-A873-9A27175D887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7702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37FF24-F0C4-4285-A979-F33B45F511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F19698A3-B140-4E03-9FE1-3631F5A580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01C2051-9D9A-4FFA-B392-A7818D3D01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BE61F3D-7A9B-49FA-8FCE-B9AB7CC1D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8DE8B-E85F-4A24-9046-557E70CDA4DC}" type="datetimeFigureOut">
              <a:rPr lang="pt-BR" smtClean="0"/>
              <a:t>21/03/2024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4E8D4C7-7E84-43DE-B7C1-477710316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B4D1313-A675-4CFD-8F6A-1C83C06E1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920F6-A4D3-4560-A873-9A27175D887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0642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A0727858-CE97-4146-ABBE-B1371BEC5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9C834F8-426B-4132-B9CD-C48299A2CF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34EBA04-9397-427D-B038-3409A84F00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88DE8B-E85F-4A24-9046-557E70CDA4DC}" type="datetimeFigureOut">
              <a:rPr lang="pt-BR" smtClean="0"/>
              <a:t>21/03/2024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70A4951-D5F0-4C54-98F0-51696CE3AB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E37DD42-EBBF-4057-80C6-76A5D834AD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D920F6-A4D3-4560-A873-9A27175D8870}" type="slidenum">
              <a:rPr lang="pt-BR" smtClean="0"/>
              <a:t>‹nº›</a:t>
            </a:fld>
            <a:endParaRPr lang="pt-BR"/>
          </a:p>
        </p:txBody>
      </p:sp>
      <p:pic>
        <p:nvPicPr>
          <p:cNvPr id="8" name="Imagem 7" descr="Padrão do plano de fundo&#10;&#10;Descrição gerada automaticamente">
            <a:extLst>
              <a:ext uri="{FF2B5EF4-FFF2-40B4-BE49-F238E27FC236}">
                <a16:creationId xmlns:a16="http://schemas.microsoft.com/office/drawing/2014/main" id="{960809CF-92BB-5D50-A9C2-0F58BB20BA4E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1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dh.gov.br/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mailto:alphaconsultoriarn@hotmail.com" TargetMode="Externa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6EF9C0-B4DF-566D-4267-156DFF995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pt-BR" b="1" dirty="0"/>
              <a:t>Regulação e Operacionalização dos FMDCA e FMDI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0C0072E-A24E-E1D5-6276-3E8D4B97E2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30658" y="5482418"/>
            <a:ext cx="9144000" cy="1092590"/>
          </a:xfrm>
        </p:spPr>
        <p:txBody>
          <a:bodyPr/>
          <a:lstStyle/>
          <a:p>
            <a:pPr algn="r"/>
            <a:r>
              <a:rPr lang="pt-BR" dirty="0"/>
              <a:t>Danilo Bezerra Araujo</a:t>
            </a:r>
            <a:br>
              <a:rPr lang="pt-BR" dirty="0"/>
            </a:br>
            <a:r>
              <a:rPr lang="pt-BR" sz="2000" dirty="0"/>
              <a:t>Pesquisador CoopSUAS</a:t>
            </a:r>
            <a:br>
              <a:rPr lang="pt-BR" sz="2000" dirty="0"/>
            </a:br>
            <a:r>
              <a:rPr lang="pt-BR" sz="2000" dirty="0"/>
              <a:t>Contador</a:t>
            </a:r>
          </a:p>
        </p:txBody>
      </p:sp>
    </p:spTree>
    <p:extLst>
      <p:ext uri="{BB962C8B-B14F-4D97-AF65-F5344CB8AC3E}">
        <p14:creationId xmlns:p14="http://schemas.microsoft.com/office/powerpoint/2010/main" val="40962924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21641176-A1B2-412F-B87B-7CCE63FEC0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1447" y="468457"/>
            <a:ext cx="6290651" cy="1401968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67CCC3A4-46AD-4FF8-A13B-416DCF23617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611" y="2056864"/>
            <a:ext cx="11526215" cy="464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5673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D3482FAE-8A9F-4C5D-8881-F30053E175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5431" y="108517"/>
            <a:ext cx="6827198" cy="1249086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A5EF3D91-E2CD-47BD-A470-1B2DA2AFC58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1759" y="1357603"/>
            <a:ext cx="9288482" cy="5500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411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B0900197-0518-41E9-8E34-D649E236A6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0119" y="842238"/>
            <a:ext cx="8583912" cy="762066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83052FC6-146C-1EEA-E724-4699E772190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737" y="2256325"/>
            <a:ext cx="110585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9624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>
            <a:extLst>
              <a:ext uri="{FF2B5EF4-FFF2-40B4-BE49-F238E27FC236}">
                <a16:creationId xmlns:a16="http://schemas.microsoft.com/office/drawing/2014/main" id="{DE46EAA0-B7F1-40E3-8ACC-3BE85EF1E54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950554" y="152703"/>
            <a:ext cx="2403246" cy="456431"/>
          </a:xfrm>
          <a:prstGeom prst="rect">
            <a:avLst/>
          </a:prstGeom>
        </p:spPr>
      </p:pic>
      <p:pic>
        <p:nvPicPr>
          <p:cNvPr id="10" name="Picture 2" descr="Disque 100 - Disque Direitos Humanos - Disque Denúncia Nacional - Centro de  Apoio Operacional das Promotorias da Criança e do Adolescente">
            <a:extLst>
              <a:ext uri="{FF2B5EF4-FFF2-40B4-BE49-F238E27FC236}">
                <a16:creationId xmlns:a16="http://schemas.microsoft.com/office/drawing/2014/main" id="{F7B5761D-6FA3-4F0F-9133-FE1C694031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0" y="89732"/>
            <a:ext cx="845024" cy="541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CE65733F-EE3E-4327-9D46-286A421739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4050" y="2221411"/>
            <a:ext cx="8343900" cy="4368800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1AF519E4-5AA6-4BF5-A307-7D5308D3A298}"/>
              </a:ext>
            </a:extLst>
          </p:cNvPr>
          <p:cNvSpPr/>
          <p:nvPr/>
        </p:nvSpPr>
        <p:spPr>
          <a:xfrm>
            <a:off x="3730235" y="902193"/>
            <a:ext cx="6954225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accent1">
                    <a:lumMod val="75000"/>
                  </a:schemeClr>
                </a:solidFill>
              </a:rPr>
              <a:t>Painel dos Fundos</a:t>
            </a:r>
            <a:endParaRPr lang="pt-BR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646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D41EE616-6257-9CEF-4A0B-6FECDBB9D250}"/>
              </a:ext>
            </a:extLst>
          </p:cNvPr>
          <p:cNvSpPr txBox="1"/>
          <p:nvPr/>
        </p:nvSpPr>
        <p:spPr>
          <a:xfrm>
            <a:off x="3305907" y="942535"/>
            <a:ext cx="7849773" cy="584775"/>
          </a:xfrm>
          <a:prstGeom prst="rect">
            <a:avLst/>
          </a:prstGeom>
          <a:solidFill>
            <a:srgbClr val="FFFF00"/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accent1">
                    <a:lumMod val="75000"/>
                  </a:schemeClr>
                </a:solidFill>
              </a:rPr>
              <a:t>SITUAÇÃO DO FUNDO NA RFB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196FEE95-45DE-DB6F-C368-47D76F354252}"/>
              </a:ext>
            </a:extLst>
          </p:cNvPr>
          <p:cNvSpPr txBox="1"/>
          <p:nvPr/>
        </p:nvSpPr>
        <p:spPr>
          <a:xfrm>
            <a:off x="745588" y="2163599"/>
            <a:ext cx="1004433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b="0" i="0" u="none" strike="noStrike" baseline="0" dirty="0">
                <a:solidFill>
                  <a:srgbClr val="2E5496"/>
                </a:solidFill>
                <a:latin typeface="Calibri" panose="020F0502020204030204" pitchFamily="34" charset="0"/>
              </a:rPr>
              <a:t>Consultando a Situação do Fundo</a:t>
            </a:r>
          </a:p>
          <a:p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Onde consultar? </a:t>
            </a:r>
          </a:p>
          <a:p>
            <a:endParaRPr lang="pt-BR" sz="20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pt-BR" sz="2000" dirty="0">
                <a:solidFill>
                  <a:srgbClr val="000000"/>
                </a:solidFill>
                <a:latin typeface="Calibri" panose="020F0502020204030204" pitchFamily="34" charset="0"/>
              </a:rPr>
              <a:t>1) Procura no sítio eletrônico do MDH </a:t>
            </a:r>
            <a:r>
              <a:rPr lang="pt-BR" sz="2000" dirty="0">
                <a:solidFill>
                  <a:srgbClr val="000000"/>
                </a:solidFill>
                <a:latin typeface="Calibri" panose="020F0502020204030204" pitchFamily="34" charset="0"/>
                <a:hlinkClick r:id="rId2"/>
              </a:rPr>
              <a:t>https://www.mdh.gov.br/</a:t>
            </a:r>
            <a:endParaRPr lang="pt-BR" sz="20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pt-BR" sz="20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pt-BR" sz="20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2) Terá mais informações no link direto da RFB</a:t>
            </a:r>
          </a:p>
          <a:p>
            <a:r>
              <a:rPr lang="pt-BR" sz="2000" b="0" i="0" u="none" strike="noStrike" baseline="0" dirty="0">
                <a:solidFill>
                  <a:srgbClr val="0462C1"/>
                </a:solidFill>
                <a:latin typeface="Calibri" panose="020F0502020204030204" pitchFamily="34" charset="0"/>
              </a:rPr>
              <a:t>https://www.gov.br/receitafederal/pt-br/acesso-a-informacao/dados-abertos/receitadata/arrecadacao/repasse-das-doacoes-feitas-diretamente-no-programa-do-irpf-fdca-e-fdi/repasse-das-doacoes-feitas-diretamente-no-programa-do-irpf-fdca-e-fdi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39179140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E4B1AF4E-E65E-2F1E-94EB-074F5E34A62D}"/>
              </a:ext>
            </a:extLst>
          </p:cNvPr>
          <p:cNvSpPr txBox="1"/>
          <p:nvPr/>
        </p:nvSpPr>
        <p:spPr>
          <a:xfrm>
            <a:off x="3305907" y="942535"/>
            <a:ext cx="7849773" cy="584775"/>
          </a:xfrm>
          <a:prstGeom prst="rect">
            <a:avLst/>
          </a:prstGeom>
          <a:solidFill>
            <a:srgbClr val="FFFF00"/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accent1">
                    <a:lumMod val="75000"/>
                  </a:schemeClr>
                </a:solidFill>
              </a:rPr>
              <a:t>PRINCIPAIS PROBLEMAS JUNTO À RFB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ED274BDF-E978-E3DD-E667-D62A1E4C672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38" t="27945" r="4798" b="17189"/>
          <a:stretch/>
        </p:blipFill>
        <p:spPr>
          <a:xfrm>
            <a:off x="31143" y="2154626"/>
            <a:ext cx="12109111" cy="413363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059351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E4B1AF4E-E65E-2F1E-94EB-074F5E34A62D}"/>
              </a:ext>
            </a:extLst>
          </p:cNvPr>
          <p:cNvSpPr txBox="1"/>
          <p:nvPr/>
        </p:nvSpPr>
        <p:spPr>
          <a:xfrm>
            <a:off x="3305907" y="942535"/>
            <a:ext cx="7849773" cy="584775"/>
          </a:xfrm>
          <a:prstGeom prst="rect">
            <a:avLst/>
          </a:prstGeom>
          <a:solidFill>
            <a:srgbClr val="FFFF00"/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accent1">
                    <a:lumMod val="75000"/>
                  </a:schemeClr>
                </a:solidFill>
              </a:rPr>
              <a:t>PRINCIPAIS PROBLEMAS JUNTO À RFB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21364AF7-CFAA-0B26-51F1-3F9AEF2BA9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144" y="1527310"/>
            <a:ext cx="11849712" cy="5222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3485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02EFB12B-8B3C-4896-A566-2D405B2B5C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991" y="890680"/>
            <a:ext cx="7413379" cy="707197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BBFE5807-7E1E-6193-CE1C-34168A640658}"/>
              </a:ext>
            </a:extLst>
          </p:cNvPr>
          <p:cNvSpPr txBox="1"/>
          <p:nvPr/>
        </p:nvSpPr>
        <p:spPr>
          <a:xfrm>
            <a:off x="551282" y="2551000"/>
            <a:ext cx="11089436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dirty="0">
                <a:latin typeface="Abadi" panose="020B0604020104020204" pitchFamily="34" charset="0"/>
              </a:rPr>
              <a:t>Os Fundos DCA e do Idoso não são órgãos da administração pública e nem uma pessoa jurídica.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dirty="0">
                <a:latin typeface="Abadi" panose="020B0604020104020204" pitchFamily="34" charset="0"/>
              </a:rPr>
              <a:t>Por isso, suas leis de criação devem especificar que eles serão </a:t>
            </a:r>
            <a:r>
              <a:rPr lang="pt-BR" sz="2400" b="1" dirty="0">
                <a:latin typeface="Abadi" panose="020B0604020104020204" pitchFamily="34" charset="0"/>
              </a:rPr>
              <a:t>controlados</a:t>
            </a:r>
            <a:r>
              <a:rPr lang="pt-BR" sz="2400" dirty="0">
                <a:latin typeface="Abadi" panose="020B0604020104020204" pitchFamily="34" charset="0"/>
              </a:rPr>
              <a:t> pelos Conselhos de Direitos e devem indicar o órgão da administração direta ao qual os Fundos estarão vinculados para fins administrativos e que deverão apoiar os Conselhos realizando, sob a </a:t>
            </a:r>
            <a:r>
              <a:rPr lang="pt-BR" sz="2400" b="1" dirty="0">
                <a:latin typeface="Abadi" panose="020B0604020104020204" pitchFamily="34" charset="0"/>
              </a:rPr>
              <a:t>coordenação</a:t>
            </a:r>
            <a:r>
              <a:rPr lang="pt-BR" sz="2400" dirty="0">
                <a:latin typeface="Abadi" panose="020B0604020104020204" pitchFamily="34" charset="0"/>
              </a:rPr>
              <a:t> deste, a administração financeira e contábil dos recursos.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dirty="0">
                <a:latin typeface="Abadi" panose="020B0604020104020204" pitchFamily="34" charset="0"/>
              </a:rPr>
              <a:t>Embora não tenha personalidade jurídica, os Fundos devem ser inscritos no CNPJ.</a:t>
            </a:r>
          </a:p>
        </p:txBody>
      </p:sp>
    </p:spTree>
    <p:extLst>
      <p:ext uri="{BB962C8B-B14F-4D97-AF65-F5344CB8AC3E}">
        <p14:creationId xmlns:p14="http://schemas.microsoft.com/office/powerpoint/2010/main" val="14337256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8A5C5536-B9A0-4B80-89B9-1D10CEF443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9766" y="813829"/>
            <a:ext cx="8602202" cy="762066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17F5F83B-BE7F-4454-B1BA-AB2AC7885C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14" y="2095018"/>
            <a:ext cx="11699636" cy="3264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2062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EFE5B625-1806-4289-9C12-08274E60BE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6636" y="760445"/>
            <a:ext cx="8333954" cy="780356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07DC74C2-1BB9-48A4-9006-D0DF5EDD3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266" y="2304759"/>
            <a:ext cx="11299806" cy="1922173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4BFA80C8-9F5A-4CE1-AA0A-A0F49215C9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667" y="4416729"/>
            <a:ext cx="11350405" cy="2050245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2E3161BE-E1BA-05A7-0F3E-DB8FAA4344B9}"/>
              </a:ext>
            </a:extLst>
          </p:cNvPr>
          <p:cNvSpPr txBox="1"/>
          <p:nvPr/>
        </p:nvSpPr>
        <p:spPr>
          <a:xfrm>
            <a:off x="7962314" y="3038622"/>
            <a:ext cx="3498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rgbClr val="FF0000"/>
                </a:solidFill>
                <a:highlight>
                  <a:srgbClr val="FFFF00"/>
                </a:highlight>
                <a:sym typeface="Wingdings" panose="05000000000000000000" pitchFamily="2" charset="2"/>
              </a:rPr>
              <a:t> </a:t>
            </a:r>
            <a:r>
              <a:rPr lang="pt-BR" b="1" dirty="0">
                <a:solidFill>
                  <a:srgbClr val="FF0000"/>
                </a:solidFill>
                <a:highlight>
                  <a:srgbClr val="FFFF00"/>
                </a:highlight>
              </a:rPr>
              <a:t>Natureza Jurídica 133-3 </a:t>
            </a:r>
            <a:r>
              <a:rPr lang="pt-BR" b="1" dirty="0">
                <a:solidFill>
                  <a:srgbClr val="FF0000"/>
                </a:solidFill>
                <a:highlight>
                  <a:srgbClr val="FFFF00"/>
                </a:highlight>
                <a:sym typeface="Wingdings" panose="05000000000000000000" pitchFamily="2" charset="2"/>
              </a:rPr>
              <a:t></a:t>
            </a:r>
            <a:endParaRPr lang="pt-BR" b="1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52030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2854FB0D-A72D-448B-AB96-49C4BDA66E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2509" y="668491"/>
            <a:ext cx="4827313" cy="1096699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5209D50A-23C0-4BC4-9603-FEAB8EC898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241" y="2847372"/>
            <a:ext cx="11765691" cy="2775743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142269CF-7735-4F72-A148-13A5C79093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1439" y="5150734"/>
            <a:ext cx="5238407" cy="1554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7393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ECF73C7B-6084-419A-89AD-6BA864DB364C}"/>
              </a:ext>
            </a:extLst>
          </p:cNvPr>
          <p:cNvSpPr/>
          <p:nvPr/>
        </p:nvSpPr>
        <p:spPr>
          <a:xfrm>
            <a:off x="3165512" y="379253"/>
            <a:ext cx="5860973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solidFill>
                  <a:schemeClr val="accent1"/>
                </a:solidFill>
              </a:rPr>
              <a:t>Regularização dos FMDCA e FMDI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6C66EF86-C656-42E6-822C-61E462A162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251" b="22172"/>
          <a:stretch/>
        </p:blipFill>
        <p:spPr>
          <a:xfrm>
            <a:off x="958492" y="1994583"/>
            <a:ext cx="2755379" cy="4699967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8CE7AA1C-F846-4CE9-B024-D3EA472314C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8267"/>
          <a:stretch/>
        </p:blipFill>
        <p:spPr>
          <a:xfrm>
            <a:off x="4609714" y="1489178"/>
            <a:ext cx="2972571" cy="4989569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DC64FE81-E1EA-4FA7-A21C-F6FD2CD75C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6975"/>
          <a:stretch/>
        </p:blipFill>
        <p:spPr>
          <a:xfrm>
            <a:off x="8274175" y="934216"/>
            <a:ext cx="3257320" cy="4989568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51E8ABCC-FBAF-31AB-1A3C-7A30AA5C747F}"/>
              </a:ext>
            </a:extLst>
          </p:cNvPr>
          <p:cNvSpPr/>
          <p:nvPr/>
        </p:nvSpPr>
        <p:spPr>
          <a:xfrm>
            <a:off x="4712677" y="4979963"/>
            <a:ext cx="2644726" cy="1364566"/>
          </a:xfrm>
          <a:prstGeom prst="rect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4095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11">
            <a:extLst>
              <a:ext uri="{FF2B5EF4-FFF2-40B4-BE49-F238E27FC236}">
                <a16:creationId xmlns:a16="http://schemas.microsoft.com/office/drawing/2014/main" id="{B0072753-04F2-4065-9623-A4AEB9F07CF6}"/>
              </a:ext>
            </a:extLst>
          </p:cNvPr>
          <p:cNvSpPr/>
          <p:nvPr/>
        </p:nvSpPr>
        <p:spPr>
          <a:xfrm>
            <a:off x="3721430" y="583638"/>
            <a:ext cx="5359070" cy="923330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accent1">
                    <a:lumMod val="75000"/>
                  </a:schemeClr>
                </a:solidFill>
              </a:rPr>
              <a:t>Destinação dos recursos</a:t>
            </a:r>
            <a:br>
              <a:rPr lang="pt-BR" sz="36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(Em que pode ser usado)</a:t>
            </a:r>
          </a:p>
        </p:txBody>
      </p:sp>
      <p:sp>
        <p:nvSpPr>
          <p:cNvPr id="13" name="Seta: para a Direita 12">
            <a:extLst>
              <a:ext uri="{FF2B5EF4-FFF2-40B4-BE49-F238E27FC236}">
                <a16:creationId xmlns:a16="http://schemas.microsoft.com/office/drawing/2014/main" id="{C030D94F-71C9-4E42-A44E-2519280F8225}"/>
              </a:ext>
            </a:extLst>
          </p:cNvPr>
          <p:cNvSpPr/>
          <p:nvPr/>
        </p:nvSpPr>
        <p:spPr>
          <a:xfrm>
            <a:off x="1019048" y="2578774"/>
            <a:ext cx="660400" cy="35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7A590A73-84DC-43C4-B102-5D3044CC8519}"/>
              </a:ext>
            </a:extLst>
          </p:cNvPr>
          <p:cNvSpPr/>
          <p:nvPr/>
        </p:nvSpPr>
        <p:spPr>
          <a:xfrm>
            <a:off x="1860295" y="2366198"/>
            <a:ext cx="2157675" cy="568177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600" dirty="0"/>
              <a:t>Programas de Proteção Especial</a:t>
            </a:r>
          </a:p>
        </p:txBody>
      </p:sp>
      <p:sp>
        <p:nvSpPr>
          <p:cNvPr id="2" name="Chave Direita 1">
            <a:extLst>
              <a:ext uri="{FF2B5EF4-FFF2-40B4-BE49-F238E27FC236}">
                <a16:creationId xmlns:a16="http://schemas.microsoft.com/office/drawing/2014/main" id="{870C9CE6-ACAC-49DB-8D6C-3B12EA7A907D}"/>
              </a:ext>
            </a:extLst>
          </p:cNvPr>
          <p:cNvSpPr/>
          <p:nvPr/>
        </p:nvSpPr>
        <p:spPr>
          <a:xfrm>
            <a:off x="3951052" y="2219840"/>
            <a:ext cx="660400" cy="857527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5A3FD824-97EA-4E2F-8629-FC29C68CB1BE}"/>
              </a:ext>
            </a:extLst>
          </p:cNvPr>
          <p:cNvSpPr/>
          <p:nvPr/>
        </p:nvSpPr>
        <p:spPr>
          <a:xfrm>
            <a:off x="4678371" y="2276489"/>
            <a:ext cx="3741729" cy="830997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pt-BR" sz="1600" dirty="0"/>
              <a:t>ações destinadas à criança, adolescente e ao idoso em situação de risco pessoal e social no seu desenvolvimento integral.</a:t>
            </a:r>
          </a:p>
        </p:txBody>
      </p:sp>
      <p:sp>
        <p:nvSpPr>
          <p:cNvPr id="4" name="Chave Direita 3">
            <a:extLst>
              <a:ext uri="{FF2B5EF4-FFF2-40B4-BE49-F238E27FC236}">
                <a16:creationId xmlns:a16="http://schemas.microsoft.com/office/drawing/2014/main" id="{D065725A-D200-4114-9049-F0C30AC56A61}"/>
              </a:ext>
            </a:extLst>
          </p:cNvPr>
          <p:cNvSpPr/>
          <p:nvPr/>
        </p:nvSpPr>
        <p:spPr>
          <a:xfrm>
            <a:off x="8420100" y="2189723"/>
            <a:ext cx="660400" cy="917763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619B97EC-78A6-4148-901C-0FF090C07E36}"/>
              </a:ext>
            </a:extLst>
          </p:cNvPr>
          <p:cNvSpPr/>
          <p:nvPr/>
        </p:nvSpPr>
        <p:spPr>
          <a:xfrm>
            <a:off x="9214338" y="1681040"/>
            <a:ext cx="2735558" cy="2062103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190510" indent="-190510">
              <a:buFontTx/>
              <a:buChar char="-"/>
            </a:pPr>
            <a:r>
              <a:rPr lang="pt-BR" sz="1600" dirty="0"/>
              <a:t>Órfãos;</a:t>
            </a:r>
          </a:p>
          <a:p>
            <a:pPr marL="190510" indent="-190510">
              <a:buFontTx/>
              <a:buChar char="-"/>
            </a:pPr>
            <a:r>
              <a:rPr lang="pt-BR" sz="1600" dirty="0" err="1"/>
              <a:t>Socioeducandos</a:t>
            </a:r>
            <a:r>
              <a:rPr lang="pt-BR" sz="1600" dirty="0"/>
              <a:t>;</a:t>
            </a:r>
          </a:p>
          <a:p>
            <a:pPr marL="190510" indent="-190510">
              <a:buFontTx/>
              <a:buChar char="-"/>
            </a:pPr>
            <a:r>
              <a:rPr lang="pt-BR" sz="1600" dirty="0"/>
              <a:t>Ameaçados de Morte</a:t>
            </a:r>
          </a:p>
          <a:p>
            <a:pPr marL="190510" indent="-190510">
              <a:buFontTx/>
              <a:buChar char="-"/>
            </a:pPr>
            <a:r>
              <a:rPr lang="pt-BR" sz="1600" dirty="0"/>
              <a:t>Dependentes de drogas</a:t>
            </a:r>
          </a:p>
          <a:p>
            <a:pPr marL="190510" indent="-190510">
              <a:buFontTx/>
              <a:buChar char="-"/>
            </a:pPr>
            <a:r>
              <a:rPr lang="pt-BR" sz="1600" dirty="0"/>
              <a:t>Vítimas de violações</a:t>
            </a:r>
          </a:p>
          <a:p>
            <a:pPr marL="190510" indent="-190510">
              <a:buFontTx/>
              <a:buChar char="-"/>
            </a:pPr>
            <a:r>
              <a:rPr lang="pt-BR" sz="1600" dirty="0"/>
              <a:t>Situação de rua</a:t>
            </a:r>
          </a:p>
          <a:p>
            <a:pPr marL="190510" indent="-190510">
              <a:buFontTx/>
              <a:buChar char="-"/>
            </a:pPr>
            <a:r>
              <a:rPr lang="pt-BR" sz="1600" dirty="0" err="1"/>
              <a:t>Familia</a:t>
            </a:r>
            <a:r>
              <a:rPr lang="pt-BR" sz="1600" dirty="0"/>
              <a:t> acolhedora</a:t>
            </a:r>
          </a:p>
          <a:p>
            <a:pPr marL="190510" indent="-190510">
              <a:buFontTx/>
              <a:buChar char="-"/>
            </a:pPr>
            <a:r>
              <a:rPr lang="pt-BR" sz="1600" dirty="0"/>
              <a:t>Acolhimento Institucional</a:t>
            </a:r>
          </a:p>
        </p:txBody>
      </p:sp>
      <p:sp>
        <p:nvSpPr>
          <p:cNvPr id="23" name="Seta: para a Direita 22">
            <a:extLst>
              <a:ext uri="{FF2B5EF4-FFF2-40B4-BE49-F238E27FC236}">
                <a16:creationId xmlns:a16="http://schemas.microsoft.com/office/drawing/2014/main" id="{A7AB7CE4-DE60-480B-8248-1EDD6A963187}"/>
              </a:ext>
            </a:extLst>
          </p:cNvPr>
          <p:cNvSpPr/>
          <p:nvPr/>
        </p:nvSpPr>
        <p:spPr>
          <a:xfrm>
            <a:off x="1019048" y="3422342"/>
            <a:ext cx="660400" cy="35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24" name="Retângulo 23">
            <a:extLst>
              <a:ext uri="{FF2B5EF4-FFF2-40B4-BE49-F238E27FC236}">
                <a16:creationId xmlns:a16="http://schemas.microsoft.com/office/drawing/2014/main" id="{4E7F119D-5D63-46DB-B1CF-682B063C5716}"/>
              </a:ext>
            </a:extLst>
          </p:cNvPr>
          <p:cNvSpPr/>
          <p:nvPr/>
        </p:nvSpPr>
        <p:spPr>
          <a:xfrm>
            <a:off x="1860295" y="3332220"/>
            <a:ext cx="3021194" cy="535844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600" dirty="0"/>
              <a:t>Projetos de Pesquisa e de Estudos</a:t>
            </a:r>
          </a:p>
        </p:txBody>
      </p:sp>
      <p:sp>
        <p:nvSpPr>
          <p:cNvPr id="32" name="Seta: para a Direita 31">
            <a:extLst>
              <a:ext uri="{FF2B5EF4-FFF2-40B4-BE49-F238E27FC236}">
                <a16:creationId xmlns:a16="http://schemas.microsoft.com/office/drawing/2014/main" id="{9300F322-7422-4F3F-9C15-9FCADC3280BD}"/>
              </a:ext>
            </a:extLst>
          </p:cNvPr>
          <p:cNvSpPr/>
          <p:nvPr/>
        </p:nvSpPr>
        <p:spPr>
          <a:xfrm>
            <a:off x="1044321" y="4122674"/>
            <a:ext cx="660400" cy="35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33" name="Retângulo 32">
            <a:extLst>
              <a:ext uri="{FF2B5EF4-FFF2-40B4-BE49-F238E27FC236}">
                <a16:creationId xmlns:a16="http://schemas.microsoft.com/office/drawing/2014/main" id="{3EBFA93D-9C1A-486E-B373-F21970729EE3}"/>
              </a:ext>
            </a:extLst>
          </p:cNvPr>
          <p:cNvSpPr/>
          <p:nvPr/>
        </p:nvSpPr>
        <p:spPr>
          <a:xfrm>
            <a:off x="1858914" y="4053173"/>
            <a:ext cx="4105787" cy="535844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600" dirty="0"/>
              <a:t>Comunicação e divulgação em defesa do ECA, dos Direitos do Idoso e canais de denúncia</a:t>
            </a:r>
          </a:p>
        </p:txBody>
      </p:sp>
      <p:sp>
        <p:nvSpPr>
          <p:cNvPr id="34" name="Seta: para a Direita 33">
            <a:extLst>
              <a:ext uri="{FF2B5EF4-FFF2-40B4-BE49-F238E27FC236}">
                <a16:creationId xmlns:a16="http://schemas.microsoft.com/office/drawing/2014/main" id="{5CCBDB52-B537-4004-8C6B-88E51C354A1A}"/>
              </a:ext>
            </a:extLst>
          </p:cNvPr>
          <p:cNvSpPr/>
          <p:nvPr/>
        </p:nvSpPr>
        <p:spPr>
          <a:xfrm>
            <a:off x="1037971" y="4823006"/>
            <a:ext cx="660400" cy="35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35" name="Retângulo 34">
            <a:extLst>
              <a:ext uri="{FF2B5EF4-FFF2-40B4-BE49-F238E27FC236}">
                <a16:creationId xmlns:a16="http://schemas.microsoft.com/office/drawing/2014/main" id="{00B2DADA-C124-43E9-BE09-436A4C707CEA}"/>
              </a:ext>
            </a:extLst>
          </p:cNvPr>
          <p:cNvSpPr/>
          <p:nvPr/>
        </p:nvSpPr>
        <p:spPr>
          <a:xfrm>
            <a:off x="1858915" y="4774126"/>
            <a:ext cx="2699004" cy="471658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600" dirty="0"/>
              <a:t>Capacitação de Recursos Humanos do SGD</a:t>
            </a:r>
          </a:p>
        </p:txBody>
      </p:sp>
      <p:sp>
        <p:nvSpPr>
          <p:cNvPr id="36" name="Seta: para a Direita 35">
            <a:extLst>
              <a:ext uri="{FF2B5EF4-FFF2-40B4-BE49-F238E27FC236}">
                <a16:creationId xmlns:a16="http://schemas.microsoft.com/office/drawing/2014/main" id="{F05810A4-9900-4232-9350-07E6093E9C88}"/>
              </a:ext>
            </a:extLst>
          </p:cNvPr>
          <p:cNvSpPr/>
          <p:nvPr/>
        </p:nvSpPr>
        <p:spPr>
          <a:xfrm>
            <a:off x="1018921" y="5479093"/>
            <a:ext cx="660400" cy="35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37" name="Retângulo 36">
            <a:extLst>
              <a:ext uri="{FF2B5EF4-FFF2-40B4-BE49-F238E27FC236}">
                <a16:creationId xmlns:a16="http://schemas.microsoft.com/office/drawing/2014/main" id="{AE119BBE-0096-4DE1-8F8E-DB631E0A6340}"/>
              </a:ext>
            </a:extLst>
          </p:cNvPr>
          <p:cNvSpPr/>
          <p:nvPr/>
        </p:nvSpPr>
        <p:spPr>
          <a:xfrm>
            <a:off x="1839865" y="5430213"/>
            <a:ext cx="1970278" cy="471658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600" dirty="0"/>
              <a:t>Políticas sociais</a:t>
            </a:r>
          </a:p>
        </p:txBody>
      </p:sp>
      <p:sp>
        <p:nvSpPr>
          <p:cNvPr id="38" name="Chave Direita 37">
            <a:extLst>
              <a:ext uri="{FF2B5EF4-FFF2-40B4-BE49-F238E27FC236}">
                <a16:creationId xmlns:a16="http://schemas.microsoft.com/office/drawing/2014/main" id="{5D0B309E-558D-4DF3-8BA6-481E8DFD3960}"/>
              </a:ext>
            </a:extLst>
          </p:cNvPr>
          <p:cNvSpPr/>
          <p:nvPr/>
        </p:nvSpPr>
        <p:spPr>
          <a:xfrm>
            <a:off x="3995938" y="5353279"/>
            <a:ext cx="747776" cy="680073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 sz="1200" dirty="0"/>
          </a:p>
        </p:txBody>
      </p:sp>
      <p:sp>
        <p:nvSpPr>
          <p:cNvPr id="39" name="Retângulo 38">
            <a:extLst>
              <a:ext uri="{FF2B5EF4-FFF2-40B4-BE49-F238E27FC236}">
                <a16:creationId xmlns:a16="http://schemas.microsoft.com/office/drawing/2014/main" id="{BD904BAC-B7F2-4A75-BDA9-B6E0F18FC6A0}"/>
              </a:ext>
            </a:extLst>
          </p:cNvPr>
          <p:cNvSpPr/>
          <p:nvPr/>
        </p:nvSpPr>
        <p:spPr>
          <a:xfrm>
            <a:off x="4881489" y="5259935"/>
            <a:ext cx="6780628" cy="1477328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pt-BR" dirty="0"/>
              <a:t>Em caráter transitório e excepcional, conforme deliberação do Conselho de Direitos, o Plano pode prever projetos de Políticas Sociais Básicas e de Assistência Social Especializada. Nesse caso, o Município deve comprovar que aplicou os percentuais definidos pela Constituição, nas políticas básicas.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0128EAF1-2956-6791-E242-60ECD374775C}"/>
              </a:ext>
            </a:extLst>
          </p:cNvPr>
          <p:cNvSpPr/>
          <p:nvPr/>
        </p:nvSpPr>
        <p:spPr>
          <a:xfrm>
            <a:off x="9214338" y="629804"/>
            <a:ext cx="2735558" cy="830997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pt-BR" sz="1600" b="1" dirty="0">
                <a:sym typeface="Wingdings" panose="05000000000000000000" pitchFamily="2" charset="2"/>
              </a:rPr>
              <a:t></a:t>
            </a:r>
            <a:r>
              <a:rPr lang="pt-BR" sz="1600" b="1" dirty="0"/>
              <a:t>Resolução CONANDA 137/2012 e 194/2017</a:t>
            </a:r>
          </a:p>
          <a:p>
            <a:r>
              <a:rPr lang="pt-BR" sz="1600" b="1" dirty="0">
                <a:sym typeface="Wingdings" panose="05000000000000000000" pitchFamily="2" charset="2"/>
              </a:rPr>
              <a:t></a:t>
            </a:r>
            <a:r>
              <a:rPr lang="pt-BR" sz="1600" b="1" dirty="0"/>
              <a:t>Resolução CNDI 19/2012</a:t>
            </a:r>
          </a:p>
        </p:txBody>
      </p:sp>
    </p:spTree>
    <p:extLst>
      <p:ext uri="{BB962C8B-B14F-4D97-AF65-F5344CB8AC3E}">
        <p14:creationId xmlns:p14="http://schemas.microsoft.com/office/powerpoint/2010/main" val="10550511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35324BE3-BA3A-48AA-B57A-7E29187F2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9149" y="631222"/>
            <a:ext cx="7593209" cy="1337713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F4013238-C43F-44C1-9688-31DE14F31E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138" y="2255085"/>
            <a:ext cx="1509805" cy="2047875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ACE6D844-4DA3-449D-992D-5297EEF20F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526" y="4163990"/>
            <a:ext cx="1511527" cy="2047874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C6358456-41E1-42B4-9305-FE5AB749BE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16238" y="2300081"/>
            <a:ext cx="6834316" cy="1996437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F438A751-90DF-44A1-A37A-BB74F4A9EF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16238" y="4409954"/>
            <a:ext cx="8344208" cy="172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2123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74F1C15A-A0F0-5075-93AA-6A0418511B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5031372"/>
              </p:ext>
            </p:extLst>
          </p:nvPr>
        </p:nvGraphicFramePr>
        <p:xfrm>
          <a:off x="336757" y="1974015"/>
          <a:ext cx="11518485" cy="473484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44499">
                  <a:extLst>
                    <a:ext uri="{9D8B030D-6E8A-4147-A177-3AD203B41FA5}">
                      <a16:colId xmlns:a16="http://schemas.microsoft.com/office/drawing/2014/main" val="1288063392"/>
                    </a:ext>
                  </a:extLst>
                </a:gridCol>
                <a:gridCol w="562708">
                  <a:extLst>
                    <a:ext uri="{9D8B030D-6E8A-4147-A177-3AD203B41FA5}">
                      <a16:colId xmlns:a16="http://schemas.microsoft.com/office/drawing/2014/main" val="2277541426"/>
                    </a:ext>
                  </a:extLst>
                </a:gridCol>
                <a:gridCol w="661182">
                  <a:extLst>
                    <a:ext uri="{9D8B030D-6E8A-4147-A177-3AD203B41FA5}">
                      <a16:colId xmlns:a16="http://schemas.microsoft.com/office/drawing/2014/main" val="1316004452"/>
                    </a:ext>
                  </a:extLst>
                </a:gridCol>
                <a:gridCol w="464233">
                  <a:extLst>
                    <a:ext uri="{9D8B030D-6E8A-4147-A177-3AD203B41FA5}">
                      <a16:colId xmlns:a16="http://schemas.microsoft.com/office/drawing/2014/main" val="116896147"/>
                    </a:ext>
                  </a:extLst>
                </a:gridCol>
                <a:gridCol w="880437">
                  <a:extLst>
                    <a:ext uri="{9D8B030D-6E8A-4147-A177-3AD203B41FA5}">
                      <a16:colId xmlns:a16="http://schemas.microsoft.com/office/drawing/2014/main" val="3055553210"/>
                    </a:ext>
                  </a:extLst>
                </a:gridCol>
                <a:gridCol w="835822">
                  <a:extLst>
                    <a:ext uri="{9D8B030D-6E8A-4147-A177-3AD203B41FA5}">
                      <a16:colId xmlns:a16="http://schemas.microsoft.com/office/drawing/2014/main" val="600097761"/>
                    </a:ext>
                  </a:extLst>
                </a:gridCol>
                <a:gridCol w="773723">
                  <a:extLst>
                    <a:ext uri="{9D8B030D-6E8A-4147-A177-3AD203B41FA5}">
                      <a16:colId xmlns:a16="http://schemas.microsoft.com/office/drawing/2014/main" val="3475364301"/>
                    </a:ext>
                  </a:extLst>
                </a:gridCol>
                <a:gridCol w="717452">
                  <a:extLst>
                    <a:ext uri="{9D8B030D-6E8A-4147-A177-3AD203B41FA5}">
                      <a16:colId xmlns:a16="http://schemas.microsoft.com/office/drawing/2014/main" val="1391457624"/>
                    </a:ext>
                  </a:extLst>
                </a:gridCol>
                <a:gridCol w="801859">
                  <a:extLst>
                    <a:ext uri="{9D8B030D-6E8A-4147-A177-3AD203B41FA5}">
                      <a16:colId xmlns:a16="http://schemas.microsoft.com/office/drawing/2014/main" val="3309786158"/>
                    </a:ext>
                  </a:extLst>
                </a:gridCol>
                <a:gridCol w="618978">
                  <a:extLst>
                    <a:ext uri="{9D8B030D-6E8A-4147-A177-3AD203B41FA5}">
                      <a16:colId xmlns:a16="http://schemas.microsoft.com/office/drawing/2014/main" val="3543116794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326902604"/>
                    </a:ext>
                  </a:extLst>
                </a:gridCol>
                <a:gridCol w="703385">
                  <a:extLst>
                    <a:ext uri="{9D8B030D-6E8A-4147-A177-3AD203B41FA5}">
                      <a16:colId xmlns:a16="http://schemas.microsoft.com/office/drawing/2014/main" val="2636394717"/>
                    </a:ext>
                  </a:extLst>
                </a:gridCol>
                <a:gridCol w="422031">
                  <a:extLst>
                    <a:ext uri="{9D8B030D-6E8A-4147-A177-3AD203B41FA5}">
                      <a16:colId xmlns:a16="http://schemas.microsoft.com/office/drawing/2014/main" val="2159965555"/>
                    </a:ext>
                  </a:extLst>
                </a:gridCol>
                <a:gridCol w="883536">
                  <a:extLst>
                    <a:ext uri="{9D8B030D-6E8A-4147-A177-3AD203B41FA5}">
                      <a16:colId xmlns:a16="http://schemas.microsoft.com/office/drawing/2014/main" val="143401012"/>
                    </a:ext>
                  </a:extLst>
                </a:gridCol>
              </a:tblGrid>
              <a:tr h="284316">
                <a:tc gridSpan="14">
                  <a:txBody>
                    <a:bodyPr/>
                    <a:lstStyle/>
                    <a:p>
                      <a:pPr algn="ctr" fontAlgn="b"/>
                      <a:r>
                        <a:rPr lang="pt-BR" sz="1800" b="1" u="none" strike="noStrike" dirty="0">
                          <a:effectLst/>
                        </a:rPr>
                        <a:t>PLANO DE APLICAÇÃO DOS RECURSOS DO FIA/FMDCA - Exercício 2024</a:t>
                      </a:r>
                      <a:endParaRPr lang="pt-BR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1120781"/>
                  </a:ext>
                </a:extLst>
              </a:tr>
              <a:tr h="28431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BR" sz="1500" u="none" strike="noStrike">
                          <a:effectLst/>
                        </a:rPr>
                        <a:t>Ações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pt-BR" sz="1500" u="none" strike="noStrike">
                          <a:effectLst/>
                        </a:rPr>
                        <a:t>VALORES ALOCADOS POR MÊS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85099662"/>
                  </a:ext>
                </a:extLst>
              </a:tr>
              <a:tr h="284316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Jan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Fev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Mar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Abr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Mai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Jun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Jul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Ago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Set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Out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Nov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Dez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Total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768957749"/>
                  </a:ext>
                </a:extLst>
              </a:tr>
              <a:tr h="324200"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Capacitação Sistema de Garantia de Direitos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4.000,00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4.000,00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2245583"/>
                  </a:ext>
                </a:extLst>
              </a:tr>
              <a:tr h="388614"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Campanha socioeducativa de combate ao trabalho infantil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6.000,00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6.000,00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62551328"/>
                  </a:ext>
                </a:extLst>
              </a:tr>
              <a:tr h="523367"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Campanha socioeducativa de combate ao abuso e exploração sexual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6.000,00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6.000,00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61406270"/>
                  </a:ext>
                </a:extLst>
              </a:tr>
              <a:tr h="165602"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Programa Família Acolhedora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60.000,00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60.000,00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22357268"/>
                  </a:ext>
                </a:extLst>
              </a:tr>
              <a:tr h="284316"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Edital para Projetos Esportivos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20.000,00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20.000,00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69529705"/>
                  </a:ext>
                </a:extLst>
              </a:tr>
              <a:tr h="284316"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Edital para Projetos Educacionais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20.000,00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20.000,00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4189742"/>
                  </a:ext>
                </a:extLst>
              </a:tr>
              <a:tr h="284316"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Edital para Projetos Sociais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40.000,00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40.000,00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26861622"/>
                  </a:ext>
                </a:extLst>
              </a:tr>
              <a:tr h="582684"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 dirty="0">
                          <a:effectLst/>
                        </a:rPr>
                        <a:t>Edital para Projetos de Iniciação Profissional para Adolescentes e Jovens</a:t>
                      </a:r>
                      <a:endParaRPr lang="pt-BR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40.000,00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 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40.000,00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3961384"/>
                  </a:ext>
                </a:extLst>
              </a:tr>
              <a:tr h="284316">
                <a:tc>
                  <a:txBody>
                    <a:bodyPr/>
                    <a:lstStyle/>
                    <a:p>
                      <a:pPr algn="l" fontAlgn="b"/>
                      <a:r>
                        <a:rPr lang="pt-BR" sz="1500" u="none" strike="noStrike">
                          <a:effectLst/>
                        </a:rPr>
                        <a:t>Total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0,00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0,00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0,00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120.000,00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66.000,00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10.000,00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0,00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0,00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0,00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0,00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0,00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>
                          <a:effectLst/>
                        </a:rPr>
                        <a:t>0,00</a:t>
                      </a:r>
                      <a:endParaRPr lang="pt-BR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500" u="none" strike="noStrike" dirty="0">
                          <a:effectLst/>
                        </a:rPr>
                        <a:t>196.000,00</a:t>
                      </a:r>
                      <a:endParaRPr lang="pt-BR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273631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71180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11">
            <a:extLst>
              <a:ext uri="{FF2B5EF4-FFF2-40B4-BE49-F238E27FC236}">
                <a16:creationId xmlns:a16="http://schemas.microsoft.com/office/drawing/2014/main" id="{B0072753-04F2-4065-9623-A4AEB9F07CF6}"/>
              </a:ext>
            </a:extLst>
          </p:cNvPr>
          <p:cNvSpPr/>
          <p:nvPr/>
        </p:nvSpPr>
        <p:spPr>
          <a:xfrm>
            <a:off x="4064000" y="939743"/>
            <a:ext cx="4749140" cy="923330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accent1">
                    <a:lumMod val="75000"/>
                  </a:schemeClr>
                </a:solidFill>
              </a:rPr>
              <a:t>Vedações</a:t>
            </a:r>
          </a:p>
          <a:p>
            <a:pPr algn="ctr"/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(Em que não pode ser usado)</a:t>
            </a:r>
          </a:p>
        </p:txBody>
      </p:sp>
      <p:sp>
        <p:nvSpPr>
          <p:cNvPr id="13" name="Seta: para a Direita 12">
            <a:extLst>
              <a:ext uri="{FF2B5EF4-FFF2-40B4-BE49-F238E27FC236}">
                <a16:creationId xmlns:a16="http://schemas.microsoft.com/office/drawing/2014/main" id="{C030D94F-71C9-4E42-A44E-2519280F8225}"/>
              </a:ext>
            </a:extLst>
          </p:cNvPr>
          <p:cNvSpPr/>
          <p:nvPr/>
        </p:nvSpPr>
        <p:spPr>
          <a:xfrm>
            <a:off x="1019048" y="2578774"/>
            <a:ext cx="660400" cy="35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7A590A73-84DC-43C4-B102-5D3044CC8519}"/>
              </a:ext>
            </a:extLst>
          </p:cNvPr>
          <p:cNvSpPr/>
          <p:nvPr/>
        </p:nvSpPr>
        <p:spPr>
          <a:xfrm>
            <a:off x="1860296" y="2366198"/>
            <a:ext cx="1651254" cy="568177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600" dirty="0"/>
              <a:t>Despesa continuada</a:t>
            </a:r>
          </a:p>
        </p:txBody>
      </p:sp>
      <p:sp>
        <p:nvSpPr>
          <p:cNvPr id="2" name="Chave Direita 1">
            <a:extLst>
              <a:ext uri="{FF2B5EF4-FFF2-40B4-BE49-F238E27FC236}">
                <a16:creationId xmlns:a16="http://schemas.microsoft.com/office/drawing/2014/main" id="{870C9CE6-ACAC-49DB-8D6C-3B12EA7A907D}"/>
              </a:ext>
            </a:extLst>
          </p:cNvPr>
          <p:cNvSpPr/>
          <p:nvPr/>
        </p:nvSpPr>
        <p:spPr>
          <a:xfrm>
            <a:off x="3647257" y="2221522"/>
            <a:ext cx="660400" cy="857527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5A3FD824-97EA-4E2F-8629-FC29C68CB1BE}"/>
              </a:ext>
            </a:extLst>
          </p:cNvPr>
          <p:cNvSpPr/>
          <p:nvPr/>
        </p:nvSpPr>
        <p:spPr>
          <a:xfrm>
            <a:off x="4403738" y="2348410"/>
            <a:ext cx="3149600" cy="584775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pt-BR" sz="1600" dirty="0"/>
              <a:t>Ações por tempo indeterminado ou superior a 3 anos</a:t>
            </a:r>
          </a:p>
        </p:txBody>
      </p:sp>
      <p:sp>
        <p:nvSpPr>
          <p:cNvPr id="23" name="Seta: para a Direita 22">
            <a:extLst>
              <a:ext uri="{FF2B5EF4-FFF2-40B4-BE49-F238E27FC236}">
                <a16:creationId xmlns:a16="http://schemas.microsoft.com/office/drawing/2014/main" id="{A7AB7CE4-DE60-480B-8248-1EDD6A963187}"/>
              </a:ext>
            </a:extLst>
          </p:cNvPr>
          <p:cNvSpPr/>
          <p:nvPr/>
        </p:nvSpPr>
        <p:spPr>
          <a:xfrm>
            <a:off x="1019048" y="3422342"/>
            <a:ext cx="660400" cy="35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24" name="Retângulo 23">
            <a:extLst>
              <a:ext uri="{FF2B5EF4-FFF2-40B4-BE49-F238E27FC236}">
                <a16:creationId xmlns:a16="http://schemas.microsoft.com/office/drawing/2014/main" id="{4E7F119D-5D63-46DB-B1CF-682B063C5716}"/>
              </a:ext>
            </a:extLst>
          </p:cNvPr>
          <p:cNvSpPr/>
          <p:nvPr/>
        </p:nvSpPr>
        <p:spPr>
          <a:xfrm>
            <a:off x="1860294" y="3332220"/>
            <a:ext cx="4235706" cy="535844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600" dirty="0"/>
              <a:t>Não atinente à política de atendimento aos direitos da criança e do adolescente ou do idoso</a:t>
            </a:r>
          </a:p>
        </p:txBody>
      </p:sp>
      <p:sp>
        <p:nvSpPr>
          <p:cNvPr id="32" name="Seta: para a Direita 31">
            <a:extLst>
              <a:ext uri="{FF2B5EF4-FFF2-40B4-BE49-F238E27FC236}">
                <a16:creationId xmlns:a16="http://schemas.microsoft.com/office/drawing/2014/main" id="{9300F322-7422-4F3F-9C15-9FCADC3280BD}"/>
              </a:ext>
            </a:extLst>
          </p:cNvPr>
          <p:cNvSpPr/>
          <p:nvPr/>
        </p:nvSpPr>
        <p:spPr>
          <a:xfrm>
            <a:off x="1044321" y="4122674"/>
            <a:ext cx="660400" cy="35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33" name="Retângulo 32">
            <a:extLst>
              <a:ext uri="{FF2B5EF4-FFF2-40B4-BE49-F238E27FC236}">
                <a16:creationId xmlns:a16="http://schemas.microsoft.com/office/drawing/2014/main" id="{3EBFA93D-9C1A-486E-B373-F21970729EE3}"/>
              </a:ext>
            </a:extLst>
          </p:cNvPr>
          <p:cNvSpPr/>
          <p:nvPr/>
        </p:nvSpPr>
        <p:spPr>
          <a:xfrm>
            <a:off x="1858915" y="4053173"/>
            <a:ext cx="4235706" cy="535844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600" dirty="0"/>
              <a:t>Custeio operacional ou administrativo do CMDCA ou CMDI</a:t>
            </a:r>
          </a:p>
        </p:txBody>
      </p:sp>
      <p:sp>
        <p:nvSpPr>
          <p:cNvPr id="34" name="Seta: para a Direita 33">
            <a:extLst>
              <a:ext uri="{FF2B5EF4-FFF2-40B4-BE49-F238E27FC236}">
                <a16:creationId xmlns:a16="http://schemas.microsoft.com/office/drawing/2014/main" id="{5CCBDB52-B537-4004-8C6B-88E51C354A1A}"/>
              </a:ext>
            </a:extLst>
          </p:cNvPr>
          <p:cNvSpPr/>
          <p:nvPr/>
        </p:nvSpPr>
        <p:spPr>
          <a:xfrm>
            <a:off x="1037971" y="4823006"/>
            <a:ext cx="660400" cy="35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35" name="Retângulo 34">
            <a:extLst>
              <a:ext uri="{FF2B5EF4-FFF2-40B4-BE49-F238E27FC236}">
                <a16:creationId xmlns:a16="http://schemas.microsoft.com/office/drawing/2014/main" id="{00B2DADA-C124-43E9-BE09-436A4C707CEA}"/>
              </a:ext>
            </a:extLst>
          </p:cNvPr>
          <p:cNvSpPr/>
          <p:nvPr/>
        </p:nvSpPr>
        <p:spPr>
          <a:xfrm>
            <a:off x="1858915" y="4774125"/>
            <a:ext cx="4237085" cy="768545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600" dirty="0"/>
              <a:t>Custeio de equipamentos, vencimentos, benefícios ou bens governamentais (combustível, reforma);</a:t>
            </a:r>
          </a:p>
        </p:txBody>
      </p:sp>
      <p:sp>
        <p:nvSpPr>
          <p:cNvPr id="22" name="Seta: para a Direita 21">
            <a:extLst>
              <a:ext uri="{FF2B5EF4-FFF2-40B4-BE49-F238E27FC236}">
                <a16:creationId xmlns:a16="http://schemas.microsoft.com/office/drawing/2014/main" id="{E68076B8-7043-430C-BF8A-F068872EBF1C}"/>
              </a:ext>
            </a:extLst>
          </p:cNvPr>
          <p:cNvSpPr/>
          <p:nvPr/>
        </p:nvSpPr>
        <p:spPr>
          <a:xfrm>
            <a:off x="1037971" y="5727832"/>
            <a:ext cx="660400" cy="35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25" name="Retângulo 24">
            <a:extLst>
              <a:ext uri="{FF2B5EF4-FFF2-40B4-BE49-F238E27FC236}">
                <a16:creationId xmlns:a16="http://schemas.microsoft.com/office/drawing/2014/main" id="{E375B54A-432F-40D6-839E-B3F0D0A98169}"/>
              </a:ext>
            </a:extLst>
          </p:cNvPr>
          <p:cNvSpPr/>
          <p:nvPr/>
        </p:nvSpPr>
        <p:spPr>
          <a:xfrm>
            <a:off x="1858915" y="5669803"/>
            <a:ext cx="4237085" cy="471658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600" dirty="0"/>
              <a:t>Pagamento, manutenção e funcionamento do Conselho Tutelar;</a:t>
            </a:r>
          </a:p>
        </p:txBody>
      </p:sp>
      <p:sp>
        <p:nvSpPr>
          <p:cNvPr id="19" name="object 8">
            <a:extLst>
              <a:ext uri="{FF2B5EF4-FFF2-40B4-BE49-F238E27FC236}">
                <a16:creationId xmlns:a16="http://schemas.microsoft.com/office/drawing/2014/main" id="{217B46C6-44DA-492F-8F36-63F5BE413C51}"/>
              </a:ext>
            </a:extLst>
          </p:cNvPr>
          <p:cNvSpPr/>
          <p:nvPr/>
        </p:nvSpPr>
        <p:spPr>
          <a:xfrm>
            <a:off x="6230620" y="4823006"/>
            <a:ext cx="660400" cy="644314"/>
          </a:xfrm>
          <a:custGeom>
            <a:avLst/>
            <a:gdLst/>
            <a:ahLst/>
            <a:cxnLst/>
            <a:rect l="l" t="t" r="r" b="b"/>
            <a:pathLst>
              <a:path w="990600" h="1286510">
                <a:moveTo>
                  <a:pt x="0" y="0"/>
                </a:moveTo>
                <a:lnTo>
                  <a:pt x="73194" y="895"/>
                </a:lnTo>
                <a:lnTo>
                  <a:pt x="143053" y="3494"/>
                </a:lnTo>
                <a:lnTo>
                  <a:pt x="208810" y="7672"/>
                </a:lnTo>
                <a:lnTo>
                  <a:pt x="269701" y="13298"/>
                </a:lnTo>
                <a:lnTo>
                  <a:pt x="324957" y="20247"/>
                </a:lnTo>
                <a:lnTo>
                  <a:pt x="373815" y="28390"/>
                </a:lnTo>
                <a:lnTo>
                  <a:pt x="415506" y="37599"/>
                </a:lnTo>
                <a:lnTo>
                  <a:pt x="474330" y="58707"/>
                </a:lnTo>
                <a:lnTo>
                  <a:pt x="495300" y="82550"/>
                </a:lnTo>
                <a:lnTo>
                  <a:pt x="495300" y="560577"/>
                </a:lnTo>
                <a:lnTo>
                  <a:pt x="500670" y="572777"/>
                </a:lnTo>
                <a:lnTo>
                  <a:pt x="541332" y="595379"/>
                </a:lnTo>
                <a:lnTo>
                  <a:pt x="616784" y="614737"/>
                </a:lnTo>
                <a:lnTo>
                  <a:pt x="665642" y="622880"/>
                </a:lnTo>
                <a:lnTo>
                  <a:pt x="720898" y="629829"/>
                </a:lnTo>
                <a:lnTo>
                  <a:pt x="781789" y="635455"/>
                </a:lnTo>
                <a:lnTo>
                  <a:pt x="847546" y="639633"/>
                </a:lnTo>
                <a:lnTo>
                  <a:pt x="917405" y="642232"/>
                </a:lnTo>
                <a:lnTo>
                  <a:pt x="990600" y="643127"/>
                </a:lnTo>
                <a:lnTo>
                  <a:pt x="917405" y="644023"/>
                </a:lnTo>
                <a:lnTo>
                  <a:pt x="847546" y="646622"/>
                </a:lnTo>
                <a:lnTo>
                  <a:pt x="781789" y="650800"/>
                </a:lnTo>
                <a:lnTo>
                  <a:pt x="720898" y="656426"/>
                </a:lnTo>
                <a:lnTo>
                  <a:pt x="665642" y="663375"/>
                </a:lnTo>
                <a:lnTo>
                  <a:pt x="616784" y="671518"/>
                </a:lnTo>
                <a:lnTo>
                  <a:pt x="575093" y="680727"/>
                </a:lnTo>
                <a:lnTo>
                  <a:pt x="516269" y="701835"/>
                </a:lnTo>
                <a:lnTo>
                  <a:pt x="495300" y="725677"/>
                </a:lnTo>
                <a:lnTo>
                  <a:pt x="495300" y="1203706"/>
                </a:lnTo>
                <a:lnTo>
                  <a:pt x="489929" y="1215905"/>
                </a:lnTo>
                <a:lnTo>
                  <a:pt x="449267" y="1238507"/>
                </a:lnTo>
                <a:lnTo>
                  <a:pt x="373815" y="1257865"/>
                </a:lnTo>
                <a:lnTo>
                  <a:pt x="324957" y="1266008"/>
                </a:lnTo>
                <a:lnTo>
                  <a:pt x="269701" y="1272957"/>
                </a:lnTo>
                <a:lnTo>
                  <a:pt x="208810" y="1278583"/>
                </a:lnTo>
                <a:lnTo>
                  <a:pt x="143053" y="1282761"/>
                </a:lnTo>
                <a:lnTo>
                  <a:pt x="73194" y="1285360"/>
                </a:lnTo>
                <a:lnTo>
                  <a:pt x="0" y="1286256"/>
                </a:lnTo>
              </a:path>
            </a:pathLst>
          </a:custGeom>
          <a:ln w="38100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20" name="object 9">
            <a:extLst>
              <a:ext uri="{FF2B5EF4-FFF2-40B4-BE49-F238E27FC236}">
                <a16:creationId xmlns:a16="http://schemas.microsoft.com/office/drawing/2014/main" id="{DE041BD3-EAF0-437A-B553-D9648BE66BA5}"/>
              </a:ext>
            </a:extLst>
          </p:cNvPr>
          <p:cNvSpPr txBox="1"/>
          <p:nvPr/>
        </p:nvSpPr>
        <p:spPr>
          <a:xfrm>
            <a:off x="7025640" y="4722935"/>
            <a:ext cx="4013200" cy="1251198"/>
          </a:xfrm>
          <a:prstGeom prst="rect">
            <a:avLst/>
          </a:prstGeom>
          <a:ln w="28955">
            <a:solidFill>
              <a:srgbClr val="000000"/>
            </a:solidFill>
          </a:ln>
        </p:spPr>
        <p:txBody>
          <a:bodyPr vert="horz" wrap="square" lIns="0" tIns="19897" rIns="0" bIns="0" rtlCol="0">
            <a:spAutoFit/>
          </a:bodyPr>
          <a:lstStyle/>
          <a:p>
            <a:pPr marL="60116" marR="55883" algn="just">
              <a:spcBef>
                <a:spcPts val="157"/>
              </a:spcBef>
            </a:pPr>
            <a:r>
              <a:rPr lang="pt-BR" sz="1600" spc="-7" dirty="0">
                <a:latin typeface="Carlito"/>
                <a:cs typeface="Carlito"/>
              </a:rPr>
              <a:t>A Resolução nº 194 do Conanda permite, excepcionalmente a aquisição de equipamentos ou construção, de acordo com a deliberação dos respectivos Conselhos de Direitos</a:t>
            </a:r>
            <a:endParaRPr sz="1600" dirty="0">
              <a:latin typeface="Carlito"/>
              <a:cs typeface="Carlito"/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4078488A-A231-036C-4984-E35935D25ACC}"/>
              </a:ext>
            </a:extLst>
          </p:cNvPr>
          <p:cNvSpPr/>
          <p:nvPr/>
        </p:nvSpPr>
        <p:spPr>
          <a:xfrm>
            <a:off x="9032240" y="985909"/>
            <a:ext cx="2735558" cy="830997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pt-BR" sz="1600" b="1" dirty="0">
                <a:sym typeface="Wingdings" panose="05000000000000000000" pitchFamily="2" charset="2"/>
              </a:rPr>
              <a:t></a:t>
            </a:r>
            <a:r>
              <a:rPr lang="pt-BR" sz="1600" b="1" dirty="0"/>
              <a:t>Resolução CONANDA 137/2012 e 194/2017</a:t>
            </a:r>
          </a:p>
          <a:p>
            <a:r>
              <a:rPr lang="pt-BR" sz="1600" b="1" dirty="0">
                <a:sym typeface="Wingdings" panose="05000000000000000000" pitchFamily="2" charset="2"/>
              </a:rPr>
              <a:t></a:t>
            </a:r>
            <a:r>
              <a:rPr lang="pt-BR" sz="1600" b="1" dirty="0"/>
              <a:t>Resolução CNDI 19/2012</a:t>
            </a:r>
          </a:p>
        </p:txBody>
      </p:sp>
    </p:spTree>
    <p:extLst>
      <p:ext uri="{BB962C8B-B14F-4D97-AF65-F5344CB8AC3E}">
        <p14:creationId xmlns:p14="http://schemas.microsoft.com/office/powerpoint/2010/main" val="22985658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11">
            <a:extLst>
              <a:ext uri="{FF2B5EF4-FFF2-40B4-BE49-F238E27FC236}">
                <a16:creationId xmlns:a16="http://schemas.microsoft.com/office/drawing/2014/main" id="{B0072753-04F2-4065-9623-A4AEB9F07CF6}"/>
              </a:ext>
            </a:extLst>
          </p:cNvPr>
          <p:cNvSpPr/>
          <p:nvPr/>
        </p:nvSpPr>
        <p:spPr>
          <a:xfrm>
            <a:off x="3197952" y="868167"/>
            <a:ext cx="6954225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accent1">
                    <a:lumMod val="75000"/>
                  </a:schemeClr>
                </a:solidFill>
              </a:rPr>
              <a:t>Fiscalização e controle dos Fundos </a:t>
            </a:r>
            <a:endParaRPr lang="pt-BR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Seta: para a Direita 12">
            <a:extLst>
              <a:ext uri="{FF2B5EF4-FFF2-40B4-BE49-F238E27FC236}">
                <a16:creationId xmlns:a16="http://schemas.microsoft.com/office/drawing/2014/main" id="{C030D94F-71C9-4E42-A44E-2519280F8225}"/>
              </a:ext>
            </a:extLst>
          </p:cNvPr>
          <p:cNvSpPr/>
          <p:nvPr/>
        </p:nvSpPr>
        <p:spPr>
          <a:xfrm>
            <a:off x="1019047" y="2286101"/>
            <a:ext cx="660400" cy="35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7A590A73-84DC-43C4-B102-5D3044CC8519}"/>
              </a:ext>
            </a:extLst>
          </p:cNvPr>
          <p:cNvSpPr/>
          <p:nvPr/>
        </p:nvSpPr>
        <p:spPr>
          <a:xfrm>
            <a:off x="1860295" y="2184669"/>
            <a:ext cx="2279789" cy="568177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600" dirty="0"/>
              <a:t>Controle Interno</a:t>
            </a:r>
          </a:p>
        </p:txBody>
      </p:sp>
      <p:sp>
        <p:nvSpPr>
          <p:cNvPr id="2" name="Chave Direita 1">
            <a:extLst>
              <a:ext uri="{FF2B5EF4-FFF2-40B4-BE49-F238E27FC236}">
                <a16:creationId xmlns:a16="http://schemas.microsoft.com/office/drawing/2014/main" id="{870C9CE6-ACAC-49DB-8D6C-3B12EA7A907D}"/>
              </a:ext>
            </a:extLst>
          </p:cNvPr>
          <p:cNvSpPr/>
          <p:nvPr/>
        </p:nvSpPr>
        <p:spPr>
          <a:xfrm>
            <a:off x="4400108" y="2154920"/>
            <a:ext cx="430331" cy="737145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5A3FD824-97EA-4E2F-8629-FC29C68CB1BE}"/>
              </a:ext>
            </a:extLst>
          </p:cNvPr>
          <p:cNvSpPr/>
          <p:nvPr/>
        </p:nvSpPr>
        <p:spPr>
          <a:xfrm>
            <a:off x="5068156" y="2259599"/>
            <a:ext cx="2055689" cy="338554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pt-BR" sz="1600" dirty="0"/>
              <a:t>Governo e Conselho</a:t>
            </a:r>
          </a:p>
        </p:txBody>
      </p:sp>
      <p:sp>
        <p:nvSpPr>
          <p:cNvPr id="23" name="Seta: para a Direita 22">
            <a:extLst>
              <a:ext uri="{FF2B5EF4-FFF2-40B4-BE49-F238E27FC236}">
                <a16:creationId xmlns:a16="http://schemas.microsoft.com/office/drawing/2014/main" id="{A7AB7CE4-DE60-480B-8248-1EDD6A963187}"/>
              </a:ext>
            </a:extLst>
          </p:cNvPr>
          <p:cNvSpPr/>
          <p:nvPr/>
        </p:nvSpPr>
        <p:spPr>
          <a:xfrm>
            <a:off x="1019047" y="3316476"/>
            <a:ext cx="660400" cy="35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24" name="Retângulo 23">
            <a:extLst>
              <a:ext uri="{FF2B5EF4-FFF2-40B4-BE49-F238E27FC236}">
                <a16:creationId xmlns:a16="http://schemas.microsoft.com/office/drawing/2014/main" id="{4E7F119D-5D63-46DB-B1CF-682B063C5716}"/>
              </a:ext>
            </a:extLst>
          </p:cNvPr>
          <p:cNvSpPr/>
          <p:nvPr/>
        </p:nvSpPr>
        <p:spPr>
          <a:xfrm>
            <a:off x="1860294" y="3226354"/>
            <a:ext cx="2279789" cy="535844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600" dirty="0"/>
              <a:t>Controle Externo</a:t>
            </a:r>
          </a:p>
        </p:txBody>
      </p:sp>
      <p:sp>
        <p:nvSpPr>
          <p:cNvPr id="32" name="Seta: para a Direita 31">
            <a:extLst>
              <a:ext uri="{FF2B5EF4-FFF2-40B4-BE49-F238E27FC236}">
                <a16:creationId xmlns:a16="http://schemas.microsoft.com/office/drawing/2014/main" id="{9300F322-7422-4F3F-9C15-9FCADC3280BD}"/>
              </a:ext>
            </a:extLst>
          </p:cNvPr>
          <p:cNvSpPr/>
          <p:nvPr/>
        </p:nvSpPr>
        <p:spPr>
          <a:xfrm>
            <a:off x="1044321" y="4122674"/>
            <a:ext cx="660400" cy="35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33" name="Retângulo 32">
            <a:extLst>
              <a:ext uri="{FF2B5EF4-FFF2-40B4-BE49-F238E27FC236}">
                <a16:creationId xmlns:a16="http://schemas.microsoft.com/office/drawing/2014/main" id="{3EBFA93D-9C1A-486E-B373-F21970729EE3}"/>
              </a:ext>
            </a:extLst>
          </p:cNvPr>
          <p:cNvSpPr/>
          <p:nvPr/>
        </p:nvSpPr>
        <p:spPr>
          <a:xfrm>
            <a:off x="1858914" y="4053173"/>
            <a:ext cx="2279789" cy="535844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600" dirty="0"/>
              <a:t>Ministério Público</a:t>
            </a:r>
          </a:p>
        </p:txBody>
      </p:sp>
      <p:sp>
        <p:nvSpPr>
          <p:cNvPr id="34" name="Seta: para a Direita 33">
            <a:extLst>
              <a:ext uri="{FF2B5EF4-FFF2-40B4-BE49-F238E27FC236}">
                <a16:creationId xmlns:a16="http://schemas.microsoft.com/office/drawing/2014/main" id="{5CCBDB52-B537-4004-8C6B-88E51C354A1A}"/>
              </a:ext>
            </a:extLst>
          </p:cNvPr>
          <p:cNvSpPr/>
          <p:nvPr/>
        </p:nvSpPr>
        <p:spPr>
          <a:xfrm>
            <a:off x="1044321" y="4936146"/>
            <a:ext cx="660400" cy="35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35" name="Retângulo 34">
            <a:extLst>
              <a:ext uri="{FF2B5EF4-FFF2-40B4-BE49-F238E27FC236}">
                <a16:creationId xmlns:a16="http://schemas.microsoft.com/office/drawing/2014/main" id="{00B2DADA-C124-43E9-BE09-436A4C707CEA}"/>
              </a:ext>
            </a:extLst>
          </p:cNvPr>
          <p:cNvSpPr/>
          <p:nvPr/>
        </p:nvSpPr>
        <p:spPr>
          <a:xfrm>
            <a:off x="1858914" y="4891374"/>
            <a:ext cx="2279789" cy="471658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600" dirty="0"/>
              <a:t>Controle Social</a:t>
            </a:r>
          </a:p>
        </p:txBody>
      </p:sp>
      <p:sp>
        <p:nvSpPr>
          <p:cNvPr id="18" name="Chave Direita 17">
            <a:extLst>
              <a:ext uri="{FF2B5EF4-FFF2-40B4-BE49-F238E27FC236}">
                <a16:creationId xmlns:a16="http://schemas.microsoft.com/office/drawing/2014/main" id="{6050AB06-6963-4A9C-A7C8-C1FA8CB0FE5B}"/>
              </a:ext>
            </a:extLst>
          </p:cNvPr>
          <p:cNvSpPr/>
          <p:nvPr/>
        </p:nvSpPr>
        <p:spPr>
          <a:xfrm>
            <a:off x="4440648" y="3212942"/>
            <a:ext cx="349251" cy="737145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AD4FE592-AE63-441B-AB2F-294F6774B559}"/>
              </a:ext>
            </a:extLst>
          </p:cNvPr>
          <p:cNvSpPr/>
          <p:nvPr/>
        </p:nvSpPr>
        <p:spPr>
          <a:xfrm>
            <a:off x="5068155" y="3226354"/>
            <a:ext cx="2055689" cy="584775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pt-BR" sz="1600" dirty="0"/>
              <a:t>Poder Legislativo e Tribunal de Contas</a:t>
            </a:r>
          </a:p>
        </p:txBody>
      </p:sp>
      <p:sp>
        <p:nvSpPr>
          <p:cNvPr id="20" name="Chave Direita 19">
            <a:extLst>
              <a:ext uri="{FF2B5EF4-FFF2-40B4-BE49-F238E27FC236}">
                <a16:creationId xmlns:a16="http://schemas.microsoft.com/office/drawing/2014/main" id="{638749DF-D3E8-4503-B6CF-F4B1C6B7246E}"/>
              </a:ext>
            </a:extLst>
          </p:cNvPr>
          <p:cNvSpPr/>
          <p:nvPr/>
        </p:nvSpPr>
        <p:spPr>
          <a:xfrm>
            <a:off x="4440648" y="4748206"/>
            <a:ext cx="349251" cy="737145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D4CED85C-47DE-4B4B-9822-EB430649494B}"/>
              </a:ext>
            </a:extLst>
          </p:cNvPr>
          <p:cNvSpPr/>
          <p:nvPr/>
        </p:nvSpPr>
        <p:spPr>
          <a:xfrm>
            <a:off x="5091845" y="4941656"/>
            <a:ext cx="2055689" cy="338554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pt-BR" sz="1600" dirty="0"/>
              <a:t>Cidadãos</a:t>
            </a:r>
          </a:p>
        </p:txBody>
      </p:sp>
    </p:spTree>
    <p:extLst>
      <p:ext uri="{BB962C8B-B14F-4D97-AF65-F5344CB8AC3E}">
        <p14:creationId xmlns:p14="http://schemas.microsoft.com/office/powerpoint/2010/main" val="23032426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11">
            <a:extLst>
              <a:ext uri="{FF2B5EF4-FFF2-40B4-BE49-F238E27FC236}">
                <a16:creationId xmlns:a16="http://schemas.microsoft.com/office/drawing/2014/main" id="{B0072753-04F2-4065-9623-A4AEB9F07CF6}"/>
              </a:ext>
            </a:extLst>
          </p:cNvPr>
          <p:cNvSpPr/>
          <p:nvPr/>
        </p:nvSpPr>
        <p:spPr>
          <a:xfrm>
            <a:off x="3197952" y="819336"/>
            <a:ext cx="6954225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accent1">
                    <a:lumMod val="75000"/>
                  </a:schemeClr>
                </a:solidFill>
              </a:rPr>
              <a:t>Fiscalização e controle dos Fundos </a:t>
            </a:r>
            <a:endParaRPr lang="pt-BR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Seta: para a Direita 12">
            <a:extLst>
              <a:ext uri="{FF2B5EF4-FFF2-40B4-BE49-F238E27FC236}">
                <a16:creationId xmlns:a16="http://schemas.microsoft.com/office/drawing/2014/main" id="{C030D94F-71C9-4E42-A44E-2519280F8225}"/>
              </a:ext>
            </a:extLst>
          </p:cNvPr>
          <p:cNvSpPr/>
          <p:nvPr/>
        </p:nvSpPr>
        <p:spPr>
          <a:xfrm>
            <a:off x="1019047" y="2286101"/>
            <a:ext cx="660400" cy="35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7A590A73-84DC-43C4-B102-5D3044CC8519}"/>
              </a:ext>
            </a:extLst>
          </p:cNvPr>
          <p:cNvSpPr/>
          <p:nvPr/>
        </p:nvSpPr>
        <p:spPr>
          <a:xfrm>
            <a:off x="1860296" y="2184669"/>
            <a:ext cx="1651254" cy="568177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600" dirty="0"/>
              <a:t>Ações Prioritárias</a:t>
            </a:r>
          </a:p>
        </p:txBody>
      </p:sp>
      <p:sp>
        <p:nvSpPr>
          <p:cNvPr id="2" name="Chave Direita 1">
            <a:extLst>
              <a:ext uri="{FF2B5EF4-FFF2-40B4-BE49-F238E27FC236}">
                <a16:creationId xmlns:a16="http://schemas.microsoft.com/office/drawing/2014/main" id="{870C9CE6-ACAC-49DB-8D6C-3B12EA7A907D}"/>
              </a:ext>
            </a:extLst>
          </p:cNvPr>
          <p:cNvSpPr/>
          <p:nvPr/>
        </p:nvSpPr>
        <p:spPr>
          <a:xfrm>
            <a:off x="3516249" y="2067682"/>
            <a:ext cx="430331" cy="737145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5A3FD824-97EA-4E2F-8629-FC29C68CB1BE}"/>
              </a:ext>
            </a:extLst>
          </p:cNvPr>
          <p:cNvSpPr/>
          <p:nvPr/>
        </p:nvSpPr>
        <p:spPr>
          <a:xfrm>
            <a:off x="4050786" y="2004127"/>
            <a:ext cx="3997325" cy="830997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pt-BR" sz="1600" dirty="0"/>
              <a:t>ações prioritárias das políticas de promoção, proteção, defesa e atendimento dos direitos da criança e do adolescente</a:t>
            </a:r>
          </a:p>
        </p:txBody>
      </p:sp>
      <p:sp>
        <p:nvSpPr>
          <p:cNvPr id="23" name="Seta: para a Direita 22">
            <a:extLst>
              <a:ext uri="{FF2B5EF4-FFF2-40B4-BE49-F238E27FC236}">
                <a16:creationId xmlns:a16="http://schemas.microsoft.com/office/drawing/2014/main" id="{A7AB7CE4-DE60-480B-8248-1EDD6A963187}"/>
              </a:ext>
            </a:extLst>
          </p:cNvPr>
          <p:cNvSpPr/>
          <p:nvPr/>
        </p:nvSpPr>
        <p:spPr>
          <a:xfrm>
            <a:off x="1019047" y="3316476"/>
            <a:ext cx="660400" cy="35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24" name="Retângulo 23">
            <a:extLst>
              <a:ext uri="{FF2B5EF4-FFF2-40B4-BE49-F238E27FC236}">
                <a16:creationId xmlns:a16="http://schemas.microsoft.com/office/drawing/2014/main" id="{4E7F119D-5D63-46DB-B1CF-682B063C5716}"/>
              </a:ext>
            </a:extLst>
          </p:cNvPr>
          <p:cNvSpPr/>
          <p:nvPr/>
        </p:nvSpPr>
        <p:spPr>
          <a:xfrm>
            <a:off x="1860295" y="3055203"/>
            <a:ext cx="1651254" cy="817481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600" dirty="0"/>
              <a:t>Prazos para apresentação de projetos</a:t>
            </a:r>
          </a:p>
        </p:txBody>
      </p:sp>
      <p:sp>
        <p:nvSpPr>
          <p:cNvPr id="32" name="Seta: para a Direita 31">
            <a:extLst>
              <a:ext uri="{FF2B5EF4-FFF2-40B4-BE49-F238E27FC236}">
                <a16:creationId xmlns:a16="http://schemas.microsoft.com/office/drawing/2014/main" id="{9300F322-7422-4F3F-9C15-9FCADC3280BD}"/>
              </a:ext>
            </a:extLst>
          </p:cNvPr>
          <p:cNvSpPr/>
          <p:nvPr/>
        </p:nvSpPr>
        <p:spPr>
          <a:xfrm>
            <a:off x="1044321" y="4122674"/>
            <a:ext cx="660400" cy="35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33" name="Retângulo 32">
            <a:extLst>
              <a:ext uri="{FF2B5EF4-FFF2-40B4-BE49-F238E27FC236}">
                <a16:creationId xmlns:a16="http://schemas.microsoft.com/office/drawing/2014/main" id="{3EBFA93D-9C1A-486E-B373-F21970729EE3}"/>
              </a:ext>
            </a:extLst>
          </p:cNvPr>
          <p:cNvSpPr/>
          <p:nvPr/>
        </p:nvSpPr>
        <p:spPr>
          <a:xfrm>
            <a:off x="1858915" y="4053173"/>
            <a:ext cx="1651254" cy="535844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600" dirty="0"/>
              <a:t>Projetos aprovados</a:t>
            </a:r>
          </a:p>
        </p:txBody>
      </p:sp>
      <p:sp>
        <p:nvSpPr>
          <p:cNvPr id="34" name="Seta: para a Direita 33">
            <a:extLst>
              <a:ext uri="{FF2B5EF4-FFF2-40B4-BE49-F238E27FC236}">
                <a16:creationId xmlns:a16="http://schemas.microsoft.com/office/drawing/2014/main" id="{5CCBDB52-B537-4004-8C6B-88E51C354A1A}"/>
              </a:ext>
            </a:extLst>
          </p:cNvPr>
          <p:cNvSpPr/>
          <p:nvPr/>
        </p:nvSpPr>
        <p:spPr>
          <a:xfrm>
            <a:off x="1044321" y="4936146"/>
            <a:ext cx="660400" cy="35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35" name="Retângulo 34">
            <a:extLst>
              <a:ext uri="{FF2B5EF4-FFF2-40B4-BE49-F238E27FC236}">
                <a16:creationId xmlns:a16="http://schemas.microsoft.com/office/drawing/2014/main" id="{00B2DADA-C124-43E9-BE09-436A4C707CEA}"/>
              </a:ext>
            </a:extLst>
          </p:cNvPr>
          <p:cNvSpPr/>
          <p:nvPr/>
        </p:nvSpPr>
        <p:spPr>
          <a:xfrm>
            <a:off x="1858915" y="4891374"/>
            <a:ext cx="1651254" cy="471658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600" dirty="0"/>
              <a:t>Receitas Previstas</a:t>
            </a:r>
          </a:p>
        </p:txBody>
      </p:sp>
      <p:sp>
        <p:nvSpPr>
          <p:cNvPr id="18" name="Chave Direita 17">
            <a:extLst>
              <a:ext uri="{FF2B5EF4-FFF2-40B4-BE49-F238E27FC236}">
                <a16:creationId xmlns:a16="http://schemas.microsoft.com/office/drawing/2014/main" id="{6050AB06-6963-4A9C-A7C8-C1FA8CB0FE5B}"/>
              </a:ext>
            </a:extLst>
          </p:cNvPr>
          <p:cNvSpPr/>
          <p:nvPr/>
        </p:nvSpPr>
        <p:spPr>
          <a:xfrm>
            <a:off x="3556789" y="3125704"/>
            <a:ext cx="349251" cy="737145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AD4FE592-AE63-441B-AB2F-294F6774B559}"/>
              </a:ext>
            </a:extLst>
          </p:cNvPr>
          <p:cNvSpPr/>
          <p:nvPr/>
        </p:nvSpPr>
        <p:spPr>
          <a:xfrm>
            <a:off x="4040310" y="3036573"/>
            <a:ext cx="4019550" cy="830997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pt-BR" sz="1600" dirty="0"/>
              <a:t>os prazos e os requisitos para a apresentação de projetos a serem beneficiados com recursos dos Fundos</a:t>
            </a:r>
          </a:p>
        </p:txBody>
      </p:sp>
      <p:sp>
        <p:nvSpPr>
          <p:cNvPr id="20" name="Chave Direita 19">
            <a:extLst>
              <a:ext uri="{FF2B5EF4-FFF2-40B4-BE49-F238E27FC236}">
                <a16:creationId xmlns:a16="http://schemas.microsoft.com/office/drawing/2014/main" id="{638749DF-D3E8-4503-B6CF-F4B1C6B7246E}"/>
              </a:ext>
            </a:extLst>
          </p:cNvPr>
          <p:cNvSpPr/>
          <p:nvPr/>
        </p:nvSpPr>
        <p:spPr>
          <a:xfrm>
            <a:off x="3556789" y="4745374"/>
            <a:ext cx="349251" cy="737145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D4CED85C-47DE-4B4B-9822-EB430649494B}"/>
              </a:ext>
            </a:extLst>
          </p:cNvPr>
          <p:cNvSpPr/>
          <p:nvPr/>
        </p:nvSpPr>
        <p:spPr>
          <a:xfrm>
            <a:off x="4064001" y="4938929"/>
            <a:ext cx="3995859" cy="584775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pt-BR" sz="1600" dirty="0"/>
              <a:t>o total das receitas previstas no orçamento do Fundo para cada exercício</a:t>
            </a:r>
          </a:p>
        </p:txBody>
      </p:sp>
      <p:sp>
        <p:nvSpPr>
          <p:cNvPr id="21" name="Chave Direita 20">
            <a:extLst>
              <a:ext uri="{FF2B5EF4-FFF2-40B4-BE49-F238E27FC236}">
                <a16:creationId xmlns:a16="http://schemas.microsoft.com/office/drawing/2014/main" id="{0B2E99F6-3DA3-4B7D-938D-BAAFAAD58F98}"/>
              </a:ext>
            </a:extLst>
          </p:cNvPr>
          <p:cNvSpPr/>
          <p:nvPr/>
        </p:nvSpPr>
        <p:spPr>
          <a:xfrm>
            <a:off x="3556788" y="3931902"/>
            <a:ext cx="349251" cy="737145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7686E20F-FABB-452E-B1B4-98C1BD106044}"/>
              </a:ext>
            </a:extLst>
          </p:cNvPr>
          <p:cNvSpPr/>
          <p:nvPr/>
        </p:nvSpPr>
        <p:spPr>
          <a:xfrm>
            <a:off x="4040310" y="3993109"/>
            <a:ext cx="4019550" cy="830997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pt-BR" sz="1600" dirty="0"/>
              <a:t>relação dos projetos aprovados em cada edital, o valor dos recursos previstos e a execução orçamentária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2E6D0ACC-E3E2-46E1-A24C-1E99515DB94E}"/>
              </a:ext>
            </a:extLst>
          </p:cNvPr>
          <p:cNvSpPr/>
          <p:nvPr/>
        </p:nvSpPr>
        <p:spPr>
          <a:xfrm>
            <a:off x="8276042" y="2184669"/>
            <a:ext cx="2886991" cy="32414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867" dirty="0"/>
              <a:t>Mecanismos de monitoramento, de avaliação e de fiscalização dos resultados dos projetos beneficiados com recursos dos Fundos Nacional</a:t>
            </a:r>
          </a:p>
        </p:txBody>
      </p:sp>
    </p:spTree>
    <p:extLst>
      <p:ext uri="{BB962C8B-B14F-4D97-AF65-F5344CB8AC3E}">
        <p14:creationId xmlns:p14="http://schemas.microsoft.com/office/powerpoint/2010/main" val="33115330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11">
            <a:extLst>
              <a:ext uri="{FF2B5EF4-FFF2-40B4-BE49-F238E27FC236}">
                <a16:creationId xmlns:a16="http://schemas.microsoft.com/office/drawing/2014/main" id="{B0072753-04F2-4065-9623-A4AEB9F07CF6}"/>
              </a:ext>
            </a:extLst>
          </p:cNvPr>
          <p:cNvSpPr/>
          <p:nvPr/>
        </p:nvSpPr>
        <p:spPr>
          <a:xfrm>
            <a:off x="3197952" y="819336"/>
            <a:ext cx="8421962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accent1">
                    <a:lumMod val="75000"/>
                  </a:schemeClr>
                </a:solidFill>
              </a:rPr>
              <a:t>Fluxo para Investimento dos Recursos</a:t>
            </a:r>
            <a:endParaRPr lang="pt-BR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4C238CF5-EDAE-66BE-B26C-4A6F4246CE7B}"/>
              </a:ext>
            </a:extLst>
          </p:cNvPr>
          <p:cNvSpPr txBox="1"/>
          <p:nvPr/>
        </p:nvSpPr>
        <p:spPr>
          <a:xfrm>
            <a:off x="321212" y="2056686"/>
            <a:ext cx="11549575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 Registro e Qualificação da OSC ou Programa Público no Conselho: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 CMDCA ou CMDI deve propor Resolução para definir o processo de inscrição de OSC e Programas Públicos no referido Conselho.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 </a:t>
            </a:r>
            <a:r>
              <a:rPr lang="pt-BR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OSCs</a:t>
            </a:r>
            <a:r>
              <a:rPr lang="pt-B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e/ou Programas Públicos interessados em receber recursos do Fundo devem registrar-se e qualificar-se de acordo com as regulamentações locais. Isso pode incluir a apresentação de documentos, como estatutos, certificados de regularidade e outros requisitos específicos.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Chamada de Propostas ou Edital: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 CMDCA ou CMDI elabora Plano de Aplicação semestral ou anual dos recursos do FMDCA ou FMDI. 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 seguida, publica uma chamada de propostas ou edital, informando as </a:t>
            </a:r>
            <a:r>
              <a:rPr lang="pt-BR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OSCs</a:t>
            </a:r>
            <a:r>
              <a:rPr lang="pt-B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 Programas Públicos, sobre a disponibilidade de recursos do Fundo e os critérios para a seleção. Isso pode incluir áreas temáticas (cultura, esporte, educação complementar, trabalho e profissionalização, campanhas educativas, programas sociais...), prioridades, valores disponíveis e prazos.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 Elaboração da Proposta: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As </a:t>
            </a:r>
            <a:r>
              <a:rPr lang="pt-BR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OSCs</a:t>
            </a: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e Programas Públicos interessados preparam suas propostas de acordo com os critérios estabelecidos no edital. As propostas devem incluir um plano de trabalho detalhado, orçamento e outros documentos necessários.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393510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11">
            <a:extLst>
              <a:ext uri="{FF2B5EF4-FFF2-40B4-BE49-F238E27FC236}">
                <a16:creationId xmlns:a16="http://schemas.microsoft.com/office/drawing/2014/main" id="{B0072753-04F2-4065-9623-A4AEB9F07CF6}"/>
              </a:ext>
            </a:extLst>
          </p:cNvPr>
          <p:cNvSpPr/>
          <p:nvPr/>
        </p:nvSpPr>
        <p:spPr>
          <a:xfrm>
            <a:off x="3197952" y="819336"/>
            <a:ext cx="8421962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accent1">
                    <a:lumMod val="75000"/>
                  </a:schemeClr>
                </a:solidFill>
              </a:rPr>
              <a:t>Fluxo para Investimento dos Recursos</a:t>
            </a:r>
            <a:endParaRPr lang="pt-BR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603E79CF-3906-F10E-279F-6A236846B1A7}"/>
              </a:ext>
            </a:extLst>
          </p:cNvPr>
          <p:cNvSpPr txBox="1"/>
          <p:nvPr/>
        </p:nvSpPr>
        <p:spPr>
          <a:xfrm>
            <a:off x="250874" y="2043413"/>
            <a:ext cx="11690252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4. Análise e Avaliação das Propostas: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 CMDCA ou CMDI forma uma comissão de avaliação para analisar as propostas recebidas. Essa comissão avalia a qualidade técnica, a coerência com as políticas públicas e a capacidade da OSC ou repartição pública de executar o projeto.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5. Seleção e Aprovação: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 base na avaliação, o CMDCA ou CMDI seleciona as propostas que serão financiadas e aprova os projetos. Essa decisão é comunicada às </a:t>
            </a:r>
            <a:r>
              <a:rPr lang="pt-BR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OSCs</a:t>
            </a:r>
            <a:r>
              <a:rPr lang="pt-B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ou Administração Pública, por escrito.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6. Celebração do Termo de Parceria: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 </a:t>
            </a:r>
            <a:r>
              <a:rPr lang="pt-BR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OSCs</a:t>
            </a:r>
            <a:r>
              <a:rPr lang="pt-B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ou Programas Públicos aprovados e o CMDCA ou CMDI celebram um Termo de Parceria que estabelece os termos e condições da parceria, incluindo metas, prazos, orçamento, obrigações de prestação de contas e relatórios.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7. Execução do Projeto: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As </a:t>
            </a:r>
            <a:r>
              <a:rPr lang="pt-BR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OSCs</a:t>
            </a: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ou Programas Públicos implementam os projetos de acordo com o plano de trabalho estabelecido no Termo de Parceria. Elas devem cumprir todas as obrigações, incluindo o monitoramento e a prestação de contas.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949514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11">
            <a:extLst>
              <a:ext uri="{FF2B5EF4-FFF2-40B4-BE49-F238E27FC236}">
                <a16:creationId xmlns:a16="http://schemas.microsoft.com/office/drawing/2014/main" id="{B0072753-04F2-4065-9623-A4AEB9F07CF6}"/>
              </a:ext>
            </a:extLst>
          </p:cNvPr>
          <p:cNvSpPr/>
          <p:nvPr/>
        </p:nvSpPr>
        <p:spPr>
          <a:xfrm>
            <a:off x="3197952" y="819336"/>
            <a:ext cx="8421962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accent1">
                    <a:lumMod val="75000"/>
                  </a:schemeClr>
                </a:solidFill>
              </a:rPr>
              <a:t>Fluxo para Investimento dos Recursos</a:t>
            </a:r>
            <a:endParaRPr lang="pt-BR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2EB9632D-002E-EB58-2060-B249E47CFF50}"/>
              </a:ext>
            </a:extLst>
          </p:cNvPr>
          <p:cNvSpPr txBox="1"/>
          <p:nvPr/>
        </p:nvSpPr>
        <p:spPr>
          <a:xfrm>
            <a:off x="314178" y="2055302"/>
            <a:ext cx="11563643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8. Monitoramento e Avaliação: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 CMDCA ou CMDI realiza o monitoramento constante dos projetos para garantir que eles estejam de acordo com o planejado e contribuam para os objetivos estabelecidos. Isso pode incluir visitas no local, relatórios periódicos e reuniões de acompanhamento.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9. Prestação de Contas: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 </a:t>
            </a:r>
            <a:r>
              <a:rPr lang="pt-BR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OSCs</a:t>
            </a:r>
            <a:r>
              <a:rPr lang="pt-B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ou a Administração Pública são responsáveis por prestar contas dos recursos recebidos, fornecendo relatórios financeiros e narrativos de acordo com as diretrizes estabelecidas no Termo de Parceria.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10. Avaliação Final: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Após a conclusão do projeto, uma avaliação final é realizada para medir o impacto e os resultados alcançados em relação aos objetivos estabelecidos.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pt-BR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11. Encerramento da Parceria: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Após a conclusão bem-sucedida do projeto e a aprovação da avaliação final, a parceria entre o CMDCA ou CMDI e a OSC ou Administração Pública é encerrada.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51251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B0B39C4-D296-48B6-B571-01B9D72555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0693" y="2102275"/>
            <a:ext cx="10710613" cy="425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8598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11">
            <a:extLst>
              <a:ext uri="{FF2B5EF4-FFF2-40B4-BE49-F238E27FC236}">
                <a16:creationId xmlns:a16="http://schemas.microsoft.com/office/drawing/2014/main" id="{B0072753-04F2-4065-9623-A4AEB9F07CF6}"/>
              </a:ext>
            </a:extLst>
          </p:cNvPr>
          <p:cNvSpPr/>
          <p:nvPr/>
        </p:nvSpPr>
        <p:spPr>
          <a:xfrm>
            <a:off x="3197952" y="819336"/>
            <a:ext cx="8421962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accent1">
                    <a:lumMod val="75000"/>
                  </a:schemeClr>
                </a:solidFill>
              </a:rPr>
              <a:t>Fluxo para Investimento dos Recursos</a:t>
            </a:r>
            <a:endParaRPr lang="pt-BR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57D5F9BF-1951-FD18-75B9-B817CAB6B555}"/>
              </a:ext>
            </a:extLst>
          </p:cNvPr>
          <p:cNvSpPr txBox="1"/>
          <p:nvPr/>
        </p:nvSpPr>
        <p:spPr>
          <a:xfrm>
            <a:off x="377483" y="2533386"/>
            <a:ext cx="11437034" cy="33616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pt-BR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Observações: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pt-B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Esse fluxo visa garantir a utilização eficaz dos recursos do Fundo Municipal dos Direitos da Criança e do Adolescente e do Fundo Municipal de Direito dos Idosos e a prestação de contas adequada por parte de Programas Públicos e </a:t>
            </a:r>
            <a:r>
              <a:rPr lang="pt-BR" sz="18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OSCs</a:t>
            </a:r>
            <a:r>
              <a:rPr lang="pt-B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beneficiadas. É importante que todas as etapas sejam documentadas e que haja transparência e responsabilidade ao longo do processo.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pt-B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Essas são apenas orientações para facilitar o entendimento dos processos, contudo, podem ter outros exemplos de fluxos e propostas para aplicação dos recursos.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pt-BR" sz="1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Os recursos do FMDCA e do FMDI </a:t>
            </a:r>
            <a:r>
              <a:rPr lang="pt-BR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devem ser aplicados em projetos e programas, governamentais ou da sociedade civil, que sejam complementares, isto é, não sejam de “políticas estruturantes” ou “ações obrigatórias” como assistência social, saúde e educação.</a:t>
            </a:r>
            <a:endParaRPr lang="pt-B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19036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88D1CA2E-4EB7-4925-7944-AD1EE4801C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8072" y="1447185"/>
            <a:ext cx="6395856" cy="3963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9257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teca.com.br/site/wp-content/uploads/2012/08/fabriano-obrigado-copy.jpg">
            <a:extLst>
              <a:ext uri="{FF2B5EF4-FFF2-40B4-BE49-F238E27FC236}">
                <a16:creationId xmlns:a16="http://schemas.microsoft.com/office/drawing/2014/main" id="{FB4C14BC-4588-BFD8-9BDA-B8A6E38563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9999" b="8750"/>
          <a:stretch>
            <a:fillRect/>
          </a:stretch>
        </p:blipFill>
        <p:spPr bwMode="auto">
          <a:xfrm>
            <a:off x="2110153" y="1967981"/>
            <a:ext cx="7418379" cy="3798829"/>
          </a:xfrm>
          <a:prstGeom prst="rect">
            <a:avLst/>
          </a:prstGeom>
          <a:noFill/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B815B1D5-BA80-8689-7043-06D99B93304C}"/>
              </a:ext>
            </a:extLst>
          </p:cNvPr>
          <p:cNvSpPr/>
          <p:nvPr/>
        </p:nvSpPr>
        <p:spPr>
          <a:xfrm>
            <a:off x="2771335" y="4704981"/>
            <a:ext cx="916726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endParaRPr lang="pt-BR" sz="1600" b="1" dirty="0"/>
          </a:p>
          <a:p>
            <a:pPr algn="r"/>
            <a:endParaRPr lang="pt-BR" sz="1600" b="1" dirty="0"/>
          </a:p>
          <a:p>
            <a:pPr algn="r"/>
            <a:endParaRPr lang="pt-BR" sz="1600" b="1" dirty="0"/>
          </a:p>
          <a:p>
            <a:pPr algn="r"/>
            <a:r>
              <a:rPr lang="pt-BR" sz="1600" b="1" dirty="0"/>
              <a:t>Contatos:</a:t>
            </a:r>
            <a:endParaRPr lang="pt-BR" sz="1600" dirty="0"/>
          </a:p>
          <a:p>
            <a:pPr algn="r"/>
            <a:r>
              <a:rPr lang="pt-BR" sz="600" b="1" dirty="0"/>
              <a:t> </a:t>
            </a:r>
            <a:endParaRPr lang="pt-BR" sz="600" dirty="0"/>
          </a:p>
          <a:p>
            <a:pPr algn="r"/>
            <a:r>
              <a:rPr lang="pt-BR" dirty="0"/>
              <a:t>Tim/</a:t>
            </a:r>
            <a:r>
              <a:rPr lang="pt-BR" dirty="0" err="1"/>
              <a:t>Whatsapp</a:t>
            </a:r>
            <a:endParaRPr lang="pt-BR" dirty="0"/>
          </a:p>
          <a:p>
            <a:pPr algn="r"/>
            <a:r>
              <a:rPr lang="pt-BR" b="1" dirty="0"/>
              <a:t>(84) 99980-7994</a:t>
            </a:r>
            <a:endParaRPr lang="pt-BR" dirty="0"/>
          </a:p>
          <a:p>
            <a:pPr algn="r"/>
            <a:r>
              <a:rPr lang="pt-BR" sz="600" b="1" dirty="0"/>
              <a:t> </a:t>
            </a:r>
            <a:endParaRPr lang="pt-BR" sz="600" dirty="0"/>
          </a:p>
          <a:p>
            <a:pPr algn="r"/>
            <a:r>
              <a:rPr lang="pt-BR" sz="2000" b="1" dirty="0">
                <a:hlinkClick r:id="rId3"/>
              </a:rPr>
              <a:t>danilo.bezerra@hotmail.com</a:t>
            </a:r>
            <a:endParaRPr lang="pt-BR" sz="2000" b="1" dirty="0"/>
          </a:p>
        </p:txBody>
      </p:sp>
    </p:spTree>
    <p:extLst>
      <p:ext uri="{BB962C8B-B14F-4D97-AF65-F5344CB8AC3E}">
        <p14:creationId xmlns:p14="http://schemas.microsoft.com/office/powerpoint/2010/main" val="17579620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11">
            <a:extLst>
              <a:ext uri="{FF2B5EF4-FFF2-40B4-BE49-F238E27FC236}">
                <a16:creationId xmlns:a16="http://schemas.microsoft.com/office/drawing/2014/main" id="{B0072753-04F2-4065-9623-A4AEB9F07CF6}"/>
              </a:ext>
            </a:extLst>
          </p:cNvPr>
          <p:cNvSpPr/>
          <p:nvPr/>
        </p:nvSpPr>
        <p:spPr>
          <a:xfrm>
            <a:off x="4201414" y="1009844"/>
            <a:ext cx="3786124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pt-BR" sz="3600" b="1" dirty="0"/>
              <a:t>Fonte de Recursos:</a:t>
            </a:r>
            <a:endParaRPr lang="pt-BR" sz="2400" b="1" dirty="0"/>
          </a:p>
        </p:txBody>
      </p:sp>
      <p:sp>
        <p:nvSpPr>
          <p:cNvPr id="13" name="Seta: para a Direita 12">
            <a:extLst>
              <a:ext uri="{FF2B5EF4-FFF2-40B4-BE49-F238E27FC236}">
                <a16:creationId xmlns:a16="http://schemas.microsoft.com/office/drawing/2014/main" id="{C030D94F-71C9-4E42-A44E-2519280F8225}"/>
              </a:ext>
            </a:extLst>
          </p:cNvPr>
          <p:cNvSpPr/>
          <p:nvPr/>
        </p:nvSpPr>
        <p:spPr>
          <a:xfrm>
            <a:off x="1471676" y="2038647"/>
            <a:ext cx="660400" cy="35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7A590A73-84DC-43C4-B102-5D3044CC8519}"/>
              </a:ext>
            </a:extLst>
          </p:cNvPr>
          <p:cNvSpPr/>
          <p:nvPr/>
        </p:nvSpPr>
        <p:spPr>
          <a:xfrm>
            <a:off x="2336799" y="2038647"/>
            <a:ext cx="3276209" cy="468000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600" dirty="0"/>
              <a:t>Dotação Orçamentária do Executivo Municipal;</a:t>
            </a:r>
          </a:p>
        </p:txBody>
      </p:sp>
      <p:sp>
        <p:nvSpPr>
          <p:cNvPr id="15" name="Seta: para a Direita 14">
            <a:extLst>
              <a:ext uri="{FF2B5EF4-FFF2-40B4-BE49-F238E27FC236}">
                <a16:creationId xmlns:a16="http://schemas.microsoft.com/office/drawing/2014/main" id="{40590232-87A7-4E6A-92A2-E50E472F24FB}"/>
              </a:ext>
            </a:extLst>
          </p:cNvPr>
          <p:cNvSpPr/>
          <p:nvPr/>
        </p:nvSpPr>
        <p:spPr>
          <a:xfrm>
            <a:off x="1471676" y="2576923"/>
            <a:ext cx="660400" cy="35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57D1D973-D02A-49D5-A6AF-4532283A5E39}"/>
              </a:ext>
            </a:extLst>
          </p:cNvPr>
          <p:cNvSpPr/>
          <p:nvPr/>
        </p:nvSpPr>
        <p:spPr>
          <a:xfrm>
            <a:off x="2336799" y="2576923"/>
            <a:ext cx="3276209" cy="468000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600" dirty="0"/>
              <a:t>Doações recebidas de PF e PJ incentivadas ou não (</a:t>
            </a:r>
            <a:r>
              <a:rPr lang="pt-BR" sz="1600" dirty="0" err="1"/>
              <a:t>Ex</a:t>
            </a:r>
            <a:r>
              <a:rPr lang="pt-BR" sz="1600" dirty="0"/>
              <a:t>: Editais)</a:t>
            </a:r>
          </a:p>
        </p:txBody>
      </p:sp>
      <p:sp>
        <p:nvSpPr>
          <p:cNvPr id="17" name="Seta: para a Direita 16">
            <a:extLst>
              <a:ext uri="{FF2B5EF4-FFF2-40B4-BE49-F238E27FC236}">
                <a16:creationId xmlns:a16="http://schemas.microsoft.com/office/drawing/2014/main" id="{329A8AB9-28FF-4FFC-A806-3ECA113A7099}"/>
              </a:ext>
            </a:extLst>
          </p:cNvPr>
          <p:cNvSpPr/>
          <p:nvPr/>
        </p:nvSpPr>
        <p:spPr>
          <a:xfrm>
            <a:off x="1471676" y="3115199"/>
            <a:ext cx="660400" cy="35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E079B617-47C2-4E89-9B6C-CBB3F4C8358E}"/>
              </a:ext>
            </a:extLst>
          </p:cNvPr>
          <p:cNvSpPr/>
          <p:nvPr/>
        </p:nvSpPr>
        <p:spPr>
          <a:xfrm>
            <a:off x="2336799" y="3115199"/>
            <a:ext cx="3276209" cy="468000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600" dirty="0"/>
              <a:t>Multas e penalidades administrativas</a:t>
            </a:r>
          </a:p>
        </p:txBody>
      </p:sp>
      <p:sp>
        <p:nvSpPr>
          <p:cNvPr id="22" name="Seta: para a Direita 21">
            <a:extLst>
              <a:ext uri="{FF2B5EF4-FFF2-40B4-BE49-F238E27FC236}">
                <a16:creationId xmlns:a16="http://schemas.microsoft.com/office/drawing/2014/main" id="{F38A9F69-0F97-4888-891E-3841471CEAA7}"/>
              </a:ext>
            </a:extLst>
          </p:cNvPr>
          <p:cNvSpPr/>
          <p:nvPr/>
        </p:nvSpPr>
        <p:spPr>
          <a:xfrm>
            <a:off x="1471676" y="3668400"/>
            <a:ext cx="660400" cy="35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25" name="Retângulo 24">
            <a:extLst>
              <a:ext uri="{FF2B5EF4-FFF2-40B4-BE49-F238E27FC236}">
                <a16:creationId xmlns:a16="http://schemas.microsoft.com/office/drawing/2014/main" id="{FA8601B3-3064-4643-BBDB-1307D729F08A}"/>
              </a:ext>
            </a:extLst>
          </p:cNvPr>
          <p:cNvSpPr/>
          <p:nvPr/>
        </p:nvSpPr>
        <p:spPr>
          <a:xfrm>
            <a:off x="2336799" y="3668400"/>
            <a:ext cx="3276209" cy="468000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600" dirty="0"/>
              <a:t>Orçamento de outro ente federativo</a:t>
            </a:r>
          </a:p>
        </p:txBody>
      </p:sp>
      <p:sp>
        <p:nvSpPr>
          <p:cNvPr id="26" name="Seta: para a Direita 25">
            <a:extLst>
              <a:ext uri="{FF2B5EF4-FFF2-40B4-BE49-F238E27FC236}">
                <a16:creationId xmlns:a16="http://schemas.microsoft.com/office/drawing/2014/main" id="{B335E516-997A-4D44-A401-40D40B5BA8F3}"/>
              </a:ext>
            </a:extLst>
          </p:cNvPr>
          <p:cNvSpPr/>
          <p:nvPr/>
        </p:nvSpPr>
        <p:spPr>
          <a:xfrm>
            <a:off x="1490726" y="4206677"/>
            <a:ext cx="660400" cy="35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28" name="Retângulo 27">
            <a:extLst>
              <a:ext uri="{FF2B5EF4-FFF2-40B4-BE49-F238E27FC236}">
                <a16:creationId xmlns:a16="http://schemas.microsoft.com/office/drawing/2014/main" id="{55E20102-69A2-4733-A2BC-2B729B42F7AA}"/>
              </a:ext>
            </a:extLst>
          </p:cNvPr>
          <p:cNvSpPr/>
          <p:nvPr/>
        </p:nvSpPr>
        <p:spPr>
          <a:xfrm>
            <a:off x="2355849" y="4206677"/>
            <a:ext cx="3276209" cy="468000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600" dirty="0"/>
              <a:t>Doação de bens</a:t>
            </a:r>
          </a:p>
        </p:txBody>
      </p:sp>
      <p:sp>
        <p:nvSpPr>
          <p:cNvPr id="29" name="Seta: para a Direita 28">
            <a:extLst>
              <a:ext uri="{FF2B5EF4-FFF2-40B4-BE49-F238E27FC236}">
                <a16:creationId xmlns:a16="http://schemas.microsoft.com/office/drawing/2014/main" id="{B8FCA2A8-AADE-46CF-B1AA-A7DEF2D75869}"/>
              </a:ext>
            </a:extLst>
          </p:cNvPr>
          <p:cNvSpPr/>
          <p:nvPr/>
        </p:nvSpPr>
        <p:spPr>
          <a:xfrm>
            <a:off x="1490726" y="4745262"/>
            <a:ext cx="660400" cy="355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00"/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D48BC195-34C3-49C7-AECC-072875E80B3C}"/>
              </a:ext>
            </a:extLst>
          </p:cNvPr>
          <p:cNvSpPr/>
          <p:nvPr/>
        </p:nvSpPr>
        <p:spPr>
          <a:xfrm>
            <a:off x="2355849" y="4745262"/>
            <a:ext cx="3276209" cy="468000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600" dirty="0"/>
              <a:t>Doação de instituições internacionais</a:t>
            </a:r>
          </a:p>
        </p:txBody>
      </p:sp>
      <p:pic>
        <p:nvPicPr>
          <p:cNvPr id="2050" name="Picture 2" descr="Torneira e dinheiro em branco. | Foto Premium">
            <a:extLst>
              <a:ext uri="{FF2B5EF4-FFF2-40B4-BE49-F238E27FC236}">
                <a16:creationId xmlns:a16="http://schemas.microsoft.com/office/drawing/2014/main" id="{7BAB4A29-828B-45C1-B66B-F72B65DF23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476" y="1967914"/>
            <a:ext cx="2721864" cy="3400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8391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73AAD174-68E4-4E38-B1ED-E9AB50BDF3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340" y="1740467"/>
            <a:ext cx="4633782" cy="5138451"/>
          </a:xfrm>
          <a:prstGeom prst="rect">
            <a:avLst/>
          </a:prstGeom>
        </p:spPr>
      </p:pic>
      <p:sp>
        <p:nvSpPr>
          <p:cNvPr id="12" name="Seta: para a Direita 11">
            <a:extLst>
              <a:ext uri="{FF2B5EF4-FFF2-40B4-BE49-F238E27FC236}">
                <a16:creationId xmlns:a16="http://schemas.microsoft.com/office/drawing/2014/main" id="{8455AC8D-825A-4AB7-B680-6C9F9B18CB8D}"/>
              </a:ext>
            </a:extLst>
          </p:cNvPr>
          <p:cNvSpPr/>
          <p:nvPr/>
        </p:nvSpPr>
        <p:spPr>
          <a:xfrm>
            <a:off x="3322504" y="2657397"/>
            <a:ext cx="649995" cy="2974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Seta: para a Direita 12">
            <a:extLst>
              <a:ext uri="{FF2B5EF4-FFF2-40B4-BE49-F238E27FC236}">
                <a16:creationId xmlns:a16="http://schemas.microsoft.com/office/drawing/2014/main" id="{03AC5085-5D93-4E73-AECA-9FD0AB75612E}"/>
              </a:ext>
            </a:extLst>
          </p:cNvPr>
          <p:cNvSpPr/>
          <p:nvPr/>
        </p:nvSpPr>
        <p:spPr>
          <a:xfrm>
            <a:off x="3972499" y="3883022"/>
            <a:ext cx="649995" cy="2974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Seta: para a Direita 14">
            <a:extLst>
              <a:ext uri="{FF2B5EF4-FFF2-40B4-BE49-F238E27FC236}">
                <a16:creationId xmlns:a16="http://schemas.microsoft.com/office/drawing/2014/main" id="{E41DE1CA-17E1-4C0E-B26B-1F11FED5BC3B}"/>
              </a:ext>
            </a:extLst>
          </p:cNvPr>
          <p:cNvSpPr/>
          <p:nvPr/>
        </p:nvSpPr>
        <p:spPr>
          <a:xfrm>
            <a:off x="4600460" y="5257375"/>
            <a:ext cx="649995" cy="2974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A898FFF9-659A-4A75-929C-F743493B494B}"/>
              </a:ext>
            </a:extLst>
          </p:cNvPr>
          <p:cNvSpPr txBox="1"/>
          <p:nvPr/>
        </p:nvSpPr>
        <p:spPr>
          <a:xfrm>
            <a:off x="4762158" y="3813115"/>
            <a:ext cx="1134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/>
              <a:t>TÉCNICO</a:t>
            </a:r>
            <a:endParaRPr lang="pt-BR" dirty="0"/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8B2EBA2E-BCCB-420F-A3C1-32C9CB675CF4}"/>
              </a:ext>
            </a:extLst>
          </p:cNvPr>
          <p:cNvSpPr txBox="1"/>
          <p:nvPr/>
        </p:nvSpPr>
        <p:spPr>
          <a:xfrm>
            <a:off x="4177231" y="2535023"/>
            <a:ext cx="15524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/>
              <a:t>OPERACIONAL</a:t>
            </a: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8698F096-BD41-46A7-A38E-F08163B77074}"/>
              </a:ext>
            </a:extLst>
          </p:cNvPr>
          <p:cNvSpPr txBox="1"/>
          <p:nvPr/>
        </p:nvSpPr>
        <p:spPr>
          <a:xfrm>
            <a:off x="5965670" y="3782158"/>
            <a:ext cx="60978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/>
              <a:t>Ausência de RH qualificados na gestão dos recursos do Fundo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3DB3191E-11D7-4DD4-BAA7-8FD3E75B1EB4}"/>
              </a:ext>
            </a:extLst>
          </p:cNvPr>
          <p:cNvSpPr txBox="1"/>
          <p:nvPr/>
        </p:nvSpPr>
        <p:spPr>
          <a:xfrm>
            <a:off x="5729691" y="2535023"/>
            <a:ext cx="49796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/>
              <a:t>Ausência de capacidade de executar a finalidade dos recursos do Fundo </a:t>
            </a:r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E894E009-B72C-472C-A701-C93CA8BFC9E4}"/>
              </a:ext>
            </a:extLst>
          </p:cNvPr>
          <p:cNvSpPr txBox="1"/>
          <p:nvPr/>
        </p:nvSpPr>
        <p:spPr>
          <a:xfrm>
            <a:off x="3805066" y="996461"/>
            <a:ext cx="30489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dirty="0">
                <a:highlight>
                  <a:srgbClr val="FFFF00"/>
                </a:highlight>
              </a:rPr>
              <a:t>Quais são os desafios :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935C7072-77DA-5A74-D0ED-7B3DD1B09F55}"/>
              </a:ext>
            </a:extLst>
          </p:cNvPr>
          <p:cNvSpPr txBox="1"/>
          <p:nvPr/>
        </p:nvSpPr>
        <p:spPr>
          <a:xfrm>
            <a:off x="5412551" y="5177643"/>
            <a:ext cx="1399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LEGAL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2F2BC960-7016-64E7-87FC-F121048FF7E7}"/>
              </a:ext>
            </a:extLst>
          </p:cNvPr>
          <p:cNvSpPr txBox="1"/>
          <p:nvPr/>
        </p:nvSpPr>
        <p:spPr>
          <a:xfrm>
            <a:off x="6340494" y="5091207"/>
            <a:ext cx="60978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/>
              <a:t>Ausência de Lei e/ou Decreto de Regulamentação</a:t>
            </a:r>
          </a:p>
        </p:txBody>
      </p:sp>
    </p:spTree>
    <p:extLst>
      <p:ext uri="{BB962C8B-B14F-4D97-AF65-F5344CB8AC3E}">
        <p14:creationId xmlns:p14="http://schemas.microsoft.com/office/powerpoint/2010/main" val="19083917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29F4D80C-6CBC-475A-9058-0DF1E778C2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1821" y="476260"/>
            <a:ext cx="6886864" cy="1456178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E24DA9CE-EC09-4373-9821-09FCBACA4B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106" y="2669493"/>
            <a:ext cx="11799787" cy="2544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64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3E55FDC4-7DAE-4EF2-924E-B595C7B623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8621" y="501523"/>
            <a:ext cx="8745415" cy="1298202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5EBCB264-1FCB-46B7-B8A2-A52BE7E568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335" y="2212534"/>
            <a:ext cx="10632226" cy="2432932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1428EA3C-F513-48AD-B8A7-47DD76C468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564" y="4857359"/>
            <a:ext cx="11850871" cy="1554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7381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09CF05CC-572B-7950-7430-D01909431B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420"/>
          <a:stretch/>
        </p:blipFill>
        <p:spPr>
          <a:xfrm>
            <a:off x="2959049" y="0"/>
            <a:ext cx="7896225" cy="3554361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1D67A571-313F-CE9F-E75E-D49FFAA54D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9049" y="3648075"/>
            <a:ext cx="7858125" cy="3209925"/>
          </a:xfrm>
          <a:prstGeom prst="rect">
            <a:avLst/>
          </a:prstGeom>
        </p:spPr>
      </p:pic>
      <p:sp>
        <p:nvSpPr>
          <p:cNvPr id="14" name="Retângulo 13">
            <a:extLst>
              <a:ext uri="{FF2B5EF4-FFF2-40B4-BE49-F238E27FC236}">
                <a16:creationId xmlns:a16="http://schemas.microsoft.com/office/drawing/2014/main" id="{E5C96450-1D84-2CD7-C65A-A4F0BF81EFA4}"/>
              </a:ext>
            </a:extLst>
          </p:cNvPr>
          <p:cNvSpPr/>
          <p:nvPr/>
        </p:nvSpPr>
        <p:spPr>
          <a:xfrm>
            <a:off x="1667086" y="3429000"/>
            <a:ext cx="63350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80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4380805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A3BCEEB4-8477-44AE-C94C-DAEB3E4C5C88}"/>
              </a:ext>
            </a:extLst>
          </p:cNvPr>
          <p:cNvSpPr txBox="1"/>
          <p:nvPr/>
        </p:nvSpPr>
        <p:spPr>
          <a:xfrm>
            <a:off x="2669344" y="1108057"/>
            <a:ext cx="7501597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8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CAPÍTULO II – Da Operacionalização do Fundo</a:t>
            </a:r>
            <a:endParaRPr lang="pt-BR" sz="2400" b="1" kern="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pt-BR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pt-BR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Art. 3º 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 Fundo Municipal de Direitos do Idoso será gerido administrativa e financeiramente pela Secretaria Municipal de Assistência Social, ficando à tesouraria, sob a forma de co-gestão, vinculada à Secretaria Municipal Finanças, respectivamente, ou a outro ente que o Executivo Municipal indicar para execução das atividades de orçamento e contabilidade disciplinando-se pelos artigos 71 e 74 da Lei Federal nº 4.320/1964.</a:t>
            </a:r>
          </a:p>
          <a:p>
            <a:pPr algn="just"/>
            <a:endParaRPr lang="pt-BR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algn="just"/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(...)</a:t>
            </a:r>
          </a:p>
          <a:p>
            <a:pPr algn="just"/>
            <a:endParaRPr lang="pt-BR" sz="1800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algn="just"/>
            <a:r>
              <a:rPr lang="pt-BR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Art. 5º 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São atribuições do Gestor Administrativo-Financeiro e do Tesoureiro do Fundo, nomeados pelo Prefeito: </a:t>
            </a: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 - coordenar a execução dos recursos do Fundo, de acordo com o Plano de Aplicação previsto no inciso I do artigo 4.º, </a:t>
            </a: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II - preparar e apresentar ao Conselho Municipal dos Direitos do Idoso demonstração das receitas e despesas executada do Fundo;</a:t>
            </a: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pt-BR" sz="1800" dirty="0">
                <a:effectLst/>
                <a:highlight>
                  <a:srgbClr val="00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III - emitir e assinar notas de empenho, cheques e ordens de pagamento de despesa do Fundo, sob controle e orientação do CMDI.</a:t>
            </a:r>
            <a:endParaRPr lang="pt-BR" sz="2000" dirty="0">
              <a:effectLst/>
              <a:highlight>
                <a:srgbClr val="00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18892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</TotalTime>
  <Words>1721</Words>
  <Application>Microsoft Office PowerPoint</Application>
  <PresentationFormat>Widescreen</PresentationFormat>
  <Paragraphs>282</Paragraphs>
  <Slides>32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32</vt:i4>
      </vt:variant>
    </vt:vector>
  </HeadingPairs>
  <TitlesOfParts>
    <vt:vector size="42" baseType="lpstr">
      <vt:lpstr>Abadi</vt:lpstr>
      <vt:lpstr>ADLaM Display</vt:lpstr>
      <vt:lpstr>Arial</vt:lpstr>
      <vt:lpstr>Calibri</vt:lpstr>
      <vt:lpstr>Calibri Light</vt:lpstr>
      <vt:lpstr>Carlito</vt:lpstr>
      <vt:lpstr>Symbol</vt:lpstr>
      <vt:lpstr>Times New Roman</vt:lpstr>
      <vt:lpstr>Wingdings</vt:lpstr>
      <vt:lpstr>Tema do Office</vt:lpstr>
      <vt:lpstr>Regulação e Operacionalização dos FMDCA e FMDI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Lucas Batista de Carvalho Pinheiro</dc:creator>
  <cp:lastModifiedBy>Danilo Bezerra Araújo</cp:lastModifiedBy>
  <cp:revision>16</cp:revision>
  <cp:lastPrinted>2022-11-08T20:49:17Z</cp:lastPrinted>
  <dcterms:created xsi:type="dcterms:W3CDTF">2021-09-14T22:21:35Z</dcterms:created>
  <dcterms:modified xsi:type="dcterms:W3CDTF">2024-03-22T00:26:42Z</dcterms:modified>
</cp:coreProperties>
</file>